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1318" r:id="rId3"/>
    <p:sldId id="1165" r:id="rId4"/>
    <p:sldId id="1307" r:id="rId5"/>
    <p:sldId id="1320" r:id="rId6"/>
    <p:sldId id="1321" r:id="rId7"/>
    <p:sldId id="1324" r:id="rId8"/>
    <p:sldId id="1323" r:id="rId9"/>
    <p:sldId id="1325" r:id="rId10"/>
    <p:sldId id="1303" r:id="rId11"/>
    <p:sldId id="1328" r:id="rId13"/>
    <p:sldId id="1330" r:id="rId14"/>
    <p:sldId id="1331" r:id="rId15"/>
    <p:sldId id="133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9900"/>
    <a:srgbClr val="006600"/>
    <a:srgbClr val="FF6600"/>
    <a:srgbClr val="0000FF"/>
    <a:srgbClr val="FFFFFF"/>
    <a:srgbClr val="3333FF"/>
    <a:srgbClr val="FF33CC"/>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0686" autoAdjust="0"/>
  </p:normalViewPr>
  <p:slideViewPr>
    <p:cSldViewPr showGuides="1">
      <p:cViewPr>
        <p:scale>
          <a:sx n="73" d="100"/>
          <a:sy n="73" d="100"/>
        </p:scale>
        <p:origin x="-666" y="-2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008"/>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AED22-7A29-4A9E-B8EC-A32B4889A17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15DA6-C5A1-4164-8FBC-E4B0D1B4BE12}"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581DF2-B961-4A43-8B93-FE9979AA9AC1}" type="slidenum">
              <a:rPr lang="en-US" altLang="en-US" smtClean="0"/>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image35.wdp"/><Relationship Id="rId3" Type="http://schemas.openxmlformats.org/officeDocument/2006/relationships/image" Target="../media/image34.png"/><Relationship Id="rId2" Type="http://schemas.microsoft.com/office/2007/relationships/hdphoto" Target="../media/image23.wdp"/><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microsoft.com/office/2007/relationships/hdphoto" Target="../media/image23.wdp"/><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10.png"/><Relationship Id="rId4" Type="http://schemas.openxmlformats.org/officeDocument/2006/relationships/image" Target="../media/image42.GIF"/><Relationship Id="rId3" Type="http://schemas.openxmlformats.org/officeDocument/2006/relationships/image" Target="../media/image41.GIF"/><Relationship Id="rId2" Type="http://schemas.microsoft.com/office/2007/relationships/hdphoto" Target="../media/image40.wdp"/><Relationship Id="rId1" Type="http://schemas.openxmlformats.org/officeDocument/2006/relationships/image" Target="../media/image39.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1.jpeg"/><Relationship Id="rId2" Type="http://schemas.microsoft.com/office/2007/relationships/hdphoto" Target="../media/image40.wdp"/><Relationship Id="rId1" Type="http://schemas.openxmlformats.org/officeDocument/2006/relationships/image" Target="../media/image39.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jpeg"/><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image" Target="../media/image15.png"/><Relationship Id="rId8" Type="http://schemas.microsoft.com/office/2007/relationships/hdphoto" Target="../media/image14.wdp"/><Relationship Id="rId7" Type="http://schemas.openxmlformats.org/officeDocument/2006/relationships/image" Target="../media/image13.png"/><Relationship Id="rId6" Type="http://schemas.microsoft.com/office/2007/relationships/hdphoto" Target="../media/image12.wdp"/><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1" Type="http://schemas.openxmlformats.org/officeDocument/2006/relationships/slideLayout" Target="../slideLayouts/slideLayout2.xml"/><Relationship Id="rId10" Type="http://schemas.microsoft.com/office/2007/relationships/hdphoto" Target="../media/image16.wdp"/><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9" Type="http://schemas.openxmlformats.org/officeDocument/2006/relationships/image" Target="../media/image15.png"/><Relationship Id="rId8" Type="http://schemas.microsoft.com/office/2007/relationships/hdphoto" Target="../media/image14.wdp"/><Relationship Id="rId7" Type="http://schemas.openxmlformats.org/officeDocument/2006/relationships/image" Target="../media/image13.png"/><Relationship Id="rId6" Type="http://schemas.microsoft.com/office/2007/relationships/hdphoto" Target="../media/image12.wdp"/><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1" Type="http://schemas.openxmlformats.org/officeDocument/2006/relationships/slideLayout" Target="../slideLayouts/slideLayout2.xml"/><Relationship Id="rId10" Type="http://schemas.microsoft.com/office/2007/relationships/hdphoto" Target="../media/image16.wdp"/><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9.png"/><Relationship Id="rId7" Type="http://schemas.openxmlformats.org/officeDocument/2006/relationships/image" Target="../media/image28.png"/><Relationship Id="rId6" Type="http://schemas.microsoft.com/office/2007/relationships/hdphoto" Target="../media/image27.wdp"/><Relationship Id="rId5" Type="http://schemas.openxmlformats.org/officeDocument/2006/relationships/image" Target="../media/image26.png"/><Relationship Id="rId4" Type="http://schemas.microsoft.com/office/2007/relationships/hdphoto" Target="../media/image25.wdp"/><Relationship Id="rId3" Type="http://schemas.openxmlformats.org/officeDocument/2006/relationships/image" Target="../media/image24.png"/><Relationship Id="rId2" Type="http://schemas.microsoft.com/office/2007/relationships/hdphoto" Target="../media/image23.wdp"/><Relationship Id="rId12" Type="http://schemas.openxmlformats.org/officeDocument/2006/relationships/slideLayout" Target="../slideLayouts/slideLayout2.xml"/><Relationship Id="rId11" Type="http://schemas.openxmlformats.org/officeDocument/2006/relationships/image" Target="../media/image32.png"/><Relationship Id="rId10" Type="http://schemas.openxmlformats.org/officeDocument/2006/relationships/image" Target="../media/image31.png"/><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jpeg"/><Relationship Id="rId2" Type="http://schemas.microsoft.com/office/2007/relationships/hdphoto" Target="../media/image23.wdp"/><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6.jpeg"/><Relationship Id="rId2" Type="http://schemas.microsoft.com/office/2007/relationships/hdphoto" Target="../media/image12.wdp"/><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picture containing smoke, outdoor, steam, weapon&#10;&#10;Description automatically generated"/>
          <p:cNvPicPr>
            <a:picLocks noGrp="1" noChangeAspect="1"/>
          </p:cNvPicPr>
          <p:nvPr>
            <p:ph idx="1"/>
          </p:nvPr>
        </p:nvPicPr>
        <p:blipFill rotWithShape="1">
          <a:blip r:embed="rId1">
            <a:extLst>
              <a:ext uri="{28A0092B-C50C-407E-A947-70E740481C1C}">
                <a14:useLocalDpi xmlns:a14="http://schemas.microsoft.com/office/drawing/2010/main" val="0"/>
              </a:ext>
            </a:extLst>
          </a:blip>
          <a:srcRect t="15746"/>
          <a:stretch>
            <a:fillRect/>
          </a:stretch>
        </p:blipFill>
        <p:spPr>
          <a:xfrm>
            <a:off x="20" y="1282"/>
            <a:ext cx="12191980" cy="6856718"/>
          </a:xfrm>
          <a:prstGeom prst="rect">
            <a:avLst/>
          </a:prstGeom>
          <a:ln>
            <a:noFill/>
          </a:ln>
          <a:effectLst>
            <a:softEdge rad="112500"/>
          </a:effectLst>
        </p:spPr>
      </p:pic>
      <p:sp>
        <p:nvSpPr>
          <p:cNvPr id="6" name="Rectangle 8"/>
          <p:cNvSpPr>
            <a:spLocks noChangeArrowheads="1"/>
          </p:cNvSpPr>
          <p:nvPr/>
        </p:nvSpPr>
        <p:spPr bwMode="auto">
          <a:xfrm>
            <a:off x="0" y="2930385"/>
            <a:ext cx="12192000" cy="997230"/>
          </a:xfrm>
          <a:prstGeom prst="rect">
            <a:avLst/>
          </a:prstGeom>
          <a:solidFill>
            <a:schemeClr val="bg1">
              <a:alpha val="79000"/>
            </a:schemeClr>
          </a:solidFill>
          <a:ln>
            <a:noFill/>
          </a:ln>
        </p:spPr>
        <p:txBody>
          <a:bodyPr wrap="none" lIns="90000" tIns="46800" rIns="90000" bIns="46800" anchor="ct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7" name="TextBox 10"/>
          <p:cNvSpPr>
            <a:spLocks noChangeArrowheads="1"/>
          </p:cNvSpPr>
          <p:nvPr>
            <p:custDataLst>
              <p:tags r:id="rId2"/>
            </p:custDataLst>
          </p:nvPr>
        </p:nvSpPr>
        <p:spPr bwMode="auto">
          <a:xfrm>
            <a:off x="-553856" y="3007056"/>
            <a:ext cx="13299712" cy="851297"/>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r>
              <a:rPr lang="en-US" altLang="en-US" sz="4400" b="1">
                <a:solidFill>
                  <a:srgbClr val="7030A0"/>
                </a:solidFill>
                <a:ea typeface="MS PGothic" panose="020B0600070205080204" pitchFamily="50" charset="-128"/>
              </a:rPr>
              <a:t>Định luật 3 Newton</a:t>
            </a:r>
            <a:endParaRPr lang="en-US" altLang="en-US" sz="4400" b="1">
              <a:solidFill>
                <a:srgbClr val="7030A0"/>
              </a:solidFill>
            </a:endParaRPr>
          </a:p>
        </p:txBody>
      </p:sp>
      <p:sp>
        <p:nvSpPr>
          <p:cNvPr id="8" name="TextBox 11"/>
          <p:cNvSpPr>
            <a:spLocks noChangeArrowheads="1"/>
          </p:cNvSpPr>
          <p:nvPr>
            <p:custDataLst>
              <p:tags r:id="rId3"/>
            </p:custDataLst>
          </p:nvPr>
        </p:nvSpPr>
        <p:spPr bwMode="auto">
          <a:xfrm>
            <a:off x="-152400" y="2986770"/>
            <a:ext cx="1965594" cy="646986"/>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3200" b="1" i="1">
                <a:latin typeface="Times New Roman" panose="02020603050405020304" pitchFamily="18" charset="0"/>
                <a:cs typeface="Times New Roman" panose="02020603050405020304" pitchFamily="18" charset="0"/>
              </a:rPr>
              <a:t>Bài 16:</a:t>
            </a:r>
            <a:endParaRPr lang="en-US" altLang="en-US" sz="3200" b="1" i="1">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1999"/>
            <a:ext cx="10972800" cy="1297406"/>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231901" y="761999"/>
            <a:ext cx="10134599"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Một ô tô chuyển động trên mặt đường, nếu lực do ô tô tác dụng lên mặt đường có độ lớn bằng lực mà mặt đường đẩy ô tô thì tại sao chúng không “khử nhau"?</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pic>
        <p:nvPicPr>
          <p:cNvPr id="11" name="Picture 10" descr="A blue car on a white background&#10;&#10;Description automatically generated with medium confidence"/>
          <p:cNvPicPr>
            <a:picLocks noChangeAspect="1"/>
          </p:cNvPicPr>
          <p:nvPr/>
        </p:nvPicPr>
        <p:blipFill rotWithShape="1">
          <a:blip r:embed="rId3">
            <a:extLst>
              <a:ext uri="{BEBA8EAE-BF5A-486C-A8C5-ECC9F3942E4B}">
                <a14:imgProps xmlns:a14="http://schemas.microsoft.com/office/drawing/2010/main">
                  <a14:imgLayer r:embed="rId4">
                    <a14:imgEffect>
                      <a14:backgroundRemoval t="9779" b="89872" l="9167" r="92024">
                        <a14:foregroundMark x1="9167" y1="52969" x2="9167" y2="52969"/>
                        <a14:foregroundMark x1="16786" y1="46566" x2="16786" y2="46566"/>
                        <a14:foregroundMark x1="29048" y1="44936" x2="29048" y2="44936"/>
                        <a14:foregroundMark x1="90476" y1="46915" x2="90833" y2="47031"/>
                        <a14:foregroundMark x1="91667" y1="54133" x2="92024" y2="55530"/>
                        <a14:foregroundMark x1="27976" y1="44354" x2="28690" y2="44354"/>
                      </a14:backgroundRemoval>
                    </a14:imgEffect>
                  </a14:imgLayer>
                </a14:imgProps>
              </a:ext>
              <a:ext uri="{28A0092B-C50C-407E-A947-70E740481C1C}">
                <a14:useLocalDpi xmlns:a14="http://schemas.microsoft.com/office/drawing/2010/main" val="0"/>
              </a:ext>
            </a:extLst>
          </a:blip>
          <a:srcRect l="6837" t="35607" r="6060" b="35098"/>
          <a:stretch>
            <a:fillRect/>
          </a:stretch>
        </p:blipFill>
        <p:spPr>
          <a:xfrm>
            <a:off x="1068980" y="2572972"/>
            <a:ext cx="7573297" cy="2478629"/>
          </a:xfrm>
          <a:prstGeom prst="rect">
            <a:avLst/>
          </a:prstGeom>
        </p:spPr>
      </p:pic>
      <p:sp>
        <p:nvSpPr>
          <p:cNvPr id="12" name="TextBox 11"/>
          <p:cNvSpPr txBox="1"/>
          <p:nvPr/>
        </p:nvSpPr>
        <p:spPr>
          <a:xfrm>
            <a:off x="3061338" y="5410200"/>
            <a:ext cx="2952485" cy="769441"/>
          </a:xfrm>
          <a:prstGeom prst="rect">
            <a:avLst/>
          </a:prstGeom>
          <a:noFill/>
        </p:spPr>
        <p:txBody>
          <a:bodyPr wrap="square">
            <a:spAutoFit/>
          </a:bodyPr>
          <a:lstStyle/>
          <a:p>
            <a:pPr marL="0" marR="0" algn="just">
              <a:spcBef>
                <a:spcPts val="0"/>
              </a:spcBef>
            </a:pPr>
            <a:r>
              <a:rPr lang="en-US" sz="2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Lực do mặt đường đẩy ô tô về phía trước</a:t>
            </a:r>
            <a:endParaRPr lang="en-US" sz="2200">
              <a:effectLst/>
              <a:latin typeface="Calibri" panose="020F0502020204030204" pitchFamily="34" charset="0"/>
              <a:ea typeface="游明朝" panose="02020400000000000000" pitchFamily="18" charset="-128"/>
              <a:cs typeface="Times New Roman" panose="02020603050405020304" pitchFamily="18" charset="0"/>
            </a:endParaRPr>
          </a:p>
        </p:txBody>
      </p:sp>
      <p:cxnSp>
        <p:nvCxnSpPr>
          <p:cNvPr id="13" name="Straight Arrow Connector 12"/>
          <p:cNvCxnSpPr/>
          <p:nvPr/>
        </p:nvCxnSpPr>
        <p:spPr>
          <a:xfrm>
            <a:off x="7335223" y="5051600"/>
            <a:ext cx="1838274"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430223" y="4915912"/>
            <a:ext cx="1905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p:cNvSpPr txBox="1"/>
              <p:nvPr/>
            </p:nvSpPr>
            <p:spPr>
              <a:xfrm>
                <a:off x="4314338" y="4915912"/>
                <a:ext cx="1600200" cy="61010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sz="3000" b="1" i="1" smtClean="0">
                              <a:solidFill>
                                <a:srgbClr val="FF0000"/>
                              </a:solidFill>
                              <a:latin typeface="Cambria Math" panose="02040503050406030204"/>
                            </a:rPr>
                          </m:ctrlPr>
                        </m:accPr>
                        <m:e>
                          <m:r>
                            <a:rPr lang="en-US" sz="3000" b="1" i="1" smtClean="0">
                              <a:solidFill>
                                <a:srgbClr val="FF0000"/>
                              </a:solidFill>
                              <a:latin typeface="Cambria Math" panose="02040503050406030204" pitchFamily="18" charset="0"/>
                            </a:rPr>
                            <m:t>𝑭</m:t>
                          </m:r>
                        </m:e>
                      </m:acc>
                    </m:oMath>
                  </m:oMathPara>
                </a14:m>
                <a:endParaRPr lang="en-US" sz="3000" b="1">
                  <a:solidFill>
                    <a:srgbClr val="FF0000"/>
                  </a:solidFill>
                </a:endParaRPr>
              </a:p>
            </p:txBody>
          </p:sp>
        </mc:Choice>
        <mc:Fallback>
          <p:sp>
            <p:nvSpPr>
              <p:cNvPr id="15" name="TextBox 14"/>
              <p:cNvSpPr txBox="1">
                <a:spLocks noRot="1" noChangeAspect="1" noMove="1" noResize="1" noEditPoints="1" noAdjustHandles="1" noChangeArrowheads="1" noChangeShapeType="1" noTextEdit="1"/>
              </p:cNvSpPr>
              <p:nvPr/>
            </p:nvSpPr>
            <p:spPr>
              <a:xfrm>
                <a:off x="4314338" y="4915912"/>
                <a:ext cx="1600200" cy="610103"/>
              </a:xfrm>
              <a:prstGeom prst="rect">
                <a:avLst/>
              </a:prstGeom>
              <a:blipFill rotWithShape="1">
                <a:blip r:embed="rId5"/>
                <a:stretch>
                  <a:fillRect l="-9" t="-62" r="9" b="40"/>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8247677" y="4957344"/>
                <a:ext cx="1600200" cy="6482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sz="3000" b="1" i="1" smtClean="0">
                              <a:solidFill>
                                <a:srgbClr val="00B050"/>
                              </a:solidFill>
                              <a:latin typeface="Cambria Math" panose="02040503050406030204"/>
                            </a:rPr>
                          </m:ctrlPr>
                        </m:accPr>
                        <m:e>
                          <m:r>
                            <a:rPr lang="en-US" sz="3000" b="1" i="1" smtClean="0">
                              <a:solidFill>
                                <a:srgbClr val="00B050"/>
                              </a:solidFill>
                              <a:latin typeface="Cambria Math" panose="02040503050406030204" pitchFamily="18" charset="0"/>
                            </a:rPr>
                            <m:t>𝑭</m:t>
                          </m:r>
                          <m:r>
                            <a:rPr lang="en-US" sz="3000" b="1" i="1" smtClean="0">
                              <a:solidFill>
                                <a:srgbClr val="00B050"/>
                              </a:solidFill>
                              <a:latin typeface="Cambria Math" panose="02040503050406030204" pitchFamily="18" charset="0"/>
                            </a:rPr>
                            <m:t>′</m:t>
                          </m:r>
                        </m:e>
                      </m:acc>
                    </m:oMath>
                  </m:oMathPara>
                </a14:m>
                <a:endParaRPr lang="en-US" sz="3000" b="1">
                  <a:solidFill>
                    <a:srgbClr val="00B050"/>
                  </a:solidFill>
                </a:endParaRPr>
              </a:p>
            </p:txBody>
          </p:sp>
        </mc:Choice>
        <mc:Fallback>
          <p:sp>
            <p:nvSpPr>
              <p:cNvPr id="16" name="TextBox 15"/>
              <p:cNvSpPr txBox="1">
                <a:spLocks noRot="1" noChangeAspect="1" noMove="1" noResize="1" noEditPoints="1" noAdjustHandles="1" noChangeArrowheads="1" noChangeShapeType="1" noTextEdit="1"/>
              </p:cNvSpPr>
              <p:nvPr/>
            </p:nvSpPr>
            <p:spPr>
              <a:xfrm>
                <a:off x="8247677" y="4957344"/>
                <a:ext cx="1600200" cy="648254"/>
              </a:xfrm>
              <a:prstGeom prst="rect">
                <a:avLst/>
              </a:prstGeom>
              <a:blipFill rotWithShape="1">
                <a:blip r:embed="rId6"/>
                <a:stretch>
                  <a:fillRect l="-19" t="-82" r="19" b="70"/>
                </a:stretch>
              </a:blipFill>
            </p:spPr>
            <p:txBody>
              <a:bodyPr/>
              <a:lstStyle/>
              <a:p>
                <a:r>
                  <a:rPr lang="en-US" altLang="en-US">
                    <a:noFill/>
                  </a:rPr>
                  <a:t> </a:t>
                </a:r>
              </a:p>
            </p:txBody>
          </p:sp>
        </mc:Fallback>
      </mc:AlternateContent>
      <p:sp>
        <p:nvSpPr>
          <p:cNvPr id="2" name="Oval 1"/>
          <p:cNvSpPr/>
          <p:nvPr/>
        </p:nvSpPr>
        <p:spPr>
          <a:xfrm>
            <a:off x="7295784" y="4867065"/>
            <a:ext cx="95616" cy="9919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309223" y="4995081"/>
            <a:ext cx="95616" cy="9919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535463" y="5497876"/>
            <a:ext cx="3248866" cy="769441"/>
          </a:xfrm>
          <a:prstGeom prst="rect">
            <a:avLst/>
          </a:prstGeom>
          <a:noFill/>
        </p:spPr>
        <p:txBody>
          <a:bodyPr wrap="square">
            <a:spAutoFit/>
          </a:bodyPr>
          <a:lstStyle/>
          <a:p>
            <a:pPr marL="0" marR="0" algn="ctr">
              <a:spcBef>
                <a:spcPts val="0"/>
              </a:spcBef>
            </a:pPr>
            <a:r>
              <a:rPr lang="en-US" sz="2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Lực do ô tô tác dụng lên mặt đường về phía sau</a:t>
            </a:r>
            <a:endParaRPr lang="en-US" sz="2200">
              <a:effectLst/>
              <a:latin typeface="Calibri" panose="020F0502020204030204" pitchFamily="34" charset="0"/>
              <a:ea typeface="游明朝" panose="02020400000000000000" pitchFamily="18" charset="-128"/>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1999"/>
            <a:ext cx="10972800" cy="894860"/>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231901" y="761999"/>
            <a:ext cx="10134599" cy="894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Giải thích tại sao các vận động viên khi bơi tới mép hồ bơi và quay lại thi dùng chân đẩy mạnh vào vách hồ bơi để di chuyển nhanh hơn.</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pic>
        <p:nvPicPr>
          <p:cNvPr id="20" name="Picture 19"/>
          <p:cNvPicPr>
            <a:picLocks noChangeAspect="1"/>
          </p:cNvPicPr>
          <p:nvPr/>
        </p:nvPicPr>
        <p:blipFill>
          <a:blip r:embed="rId3"/>
          <a:stretch>
            <a:fillRect/>
          </a:stretch>
        </p:blipFill>
        <p:spPr>
          <a:xfrm>
            <a:off x="1905000" y="1720869"/>
            <a:ext cx="8574857" cy="4183900"/>
          </a:xfrm>
          <a:prstGeom prst="rect">
            <a:avLst/>
          </a:prstGeom>
        </p:spPr>
      </p:pic>
      <p:sp>
        <p:nvSpPr>
          <p:cNvPr id="21" name="TextBox 20"/>
          <p:cNvSpPr txBox="1"/>
          <p:nvPr/>
        </p:nvSpPr>
        <p:spPr>
          <a:xfrm>
            <a:off x="1488155" y="5968779"/>
            <a:ext cx="9672889" cy="769441"/>
          </a:xfrm>
          <a:prstGeom prst="rect">
            <a:avLst/>
          </a:prstGeom>
          <a:noFill/>
        </p:spPr>
        <p:txBody>
          <a:bodyPr wrap="square">
            <a:spAutoFit/>
          </a:bodyPr>
          <a:lstStyle/>
          <a:p>
            <a:pPr algn="ctr" defTabSz="1095375">
              <a:spcBef>
                <a:spcPts val="1200"/>
              </a:spcBef>
              <a:spcAft>
                <a:spcPts val="5400"/>
              </a:spcAft>
              <a:buClr>
                <a:schemeClr val="tx2"/>
              </a:buClr>
              <a:buSzPct val="95000"/>
            </a:pPr>
            <a:r>
              <a:rPr lang="en-US" sz="2200" kern="0">
                <a:latin typeface="Arial" panose="020B0604020202020204" pitchFamily="34" charset="0"/>
                <a:cs typeface="Arial" panose="020B0604020202020204" pitchFamily="34" charset="0"/>
              </a:rPr>
              <a:t>Chân tác dụng vào t</a:t>
            </a:r>
            <a:r>
              <a:rPr lang="vi-VN" sz="2200" kern="0">
                <a:latin typeface="Arial" panose="020B0604020202020204" pitchFamily="34" charset="0"/>
                <a:cs typeface="Arial" panose="020B0604020202020204" pitchFamily="34" charset="0"/>
              </a:rPr>
              <a:t>ư</a:t>
            </a:r>
            <a:r>
              <a:rPr lang="en-US" sz="2200" kern="0">
                <a:latin typeface="Arial" panose="020B0604020202020204" pitchFamily="34" charset="0"/>
                <a:cs typeface="Arial" panose="020B0604020202020204" pitchFamily="34" charset="0"/>
              </a:rPr>
              <a:t>ờng 1 lực F về phía sau, thì t</a:t>
            </a:r>
            <a:r>
              <a:rPr lang="vi-VN" sz="2200" kern="0">
                <a:latin typeface="Arial" panose="020B0604020202020204" pitchFamily="34" charset="0"/>
                <a:cs typeface="Arial" panose="020B0604020202020204" pitchFamily="34" charset="0"/>
              </a:rPr>
              <a:t>ư</a:t>
            </a:r>
            <a:r>
              <a:rPr lang="en-US" sz="2200" kern="0">
                <a:latin typeface="Arial" panose="020B0604020202020204" pitchFamily="34" charset="0"/>
                <a:cs typeface="Arial" panose="020B0604020202020204" pitchFamily="34" charset="0"/>
              </a:rPr>
              <a:t>ờng sẽ tác dụng vào chân 1 phản lực F’ theo chiều ng</a:t>
            </a:r>
            <a:r>
              <a:rPr lang="vi-VN" sz="2200" kern="0">
                <a:latin typeface="Arial" panose="020B0604020202020204" pitchFamily="34" charset="0"/>
                <a:cs typeface="Arial" panose="020B0604020202020204" pitchFamily="34" charset="0"/>
              </a:rPr>
              <a:t>ư</a:t>
            </a:r>
            <a:r>
              <a:rPr lang="en-US" sz="2200" kern="0">
                <a:latin typeface="Arial" panose="020B0604020202020204" pitchFamily="34" charset="0"/>
                <a:cs typeface="Arial" panose="020B0604020202020204" pitchFamily="34" charset="0"/>
              </a:rPr>
              <a:t>ợc lại, lực này đẩy chân h</a:t>
            </a:r>
            <a:r>
              <a:rPr lang="vi-VN" sz="2200" kern="0">
                <a:latin typeface="Arial" panose="020B0604020202020204" pitchFamily="34" charset="0"/>
                <a:cs typeface="Arial" panose="020B0604020202020204" pitchFamily="34" charset="0"/>
              </a:rPr>
              <a:t>ư</a:t>
            </a:r>
            <a:r>
              <a:rPr lang="en-US" sz="2200" kern="0">
                <a:latin typeface="Arial" panose="020B0604020202020204" pitchFamily="34" charset="0"/>
                <a:cs typeface="Arial" panose="020B0604020202020204" pitchFamily="34" charset="0"/>
              </a:rPr>
              <a:t>ớng về tr</a:t>
            </a:r>
            <a:r>
              <a:rPr lang="vi-VN" sz="2200" kern="0">
                <a:latin typeface="Arial" panose="020B0604020202020204" pitchFamily="34" charset="0"/>
                <a:cs typeface="Arial" panose="020B0604020202020204" pitchFamily="34" charset="0"/>
              </a:rPr>
              <a:t>ư</a:t>
            </a:r>
            <a:r>
              <a:rPr lang="en-US" sz="2200" kern="0">
                <a:latin typeface="Arial" panose="020B0604020202020204" pitchFamily="34" charset="0"/>
                <a:cs typeface="Arial" panose="020B0604020202020204" pitchFamily="34" charset="0"/>
              </a:rPr>
              <a:t>ớc</a:t>
            </a:r>
            <a:endParaRPr lang="en-US" sz="2200" kern="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56"/>
          <p:cNvGrpSpPr/>
          <p:nvPr/>
        </p:nvGrpSpPr>
        <p:grpSpPr>
          <a:xfrm>
            <a:off x="4911911" y="97919"/>
            <a:ext cx="2368177" cy="531988"/>
            <a:chOff x="2193" y="0"/>
            <a:chExt cx="2245706" cy="1239104"/>
          </a:xfrm>
          <a:solidFill>
            <a:srgbClr val="002060"/>
          </a:solidFill>
          <a:scene3d>
            <a:camera prst="orthographicFront"/>
            <a:lightRig rig="threePt" dir="t">
              <a:rot lat="0" lon="0" rev="7500000"/>
            </a:lightRig>
          </a:scene3d>
        </p:grpSpPr>
        <p:sp>
          <p:nvSpPr>
            <p:cNvPr id="11"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2"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Vận dụng</a:t>
              </a:r>
              <a:endParaRPr lang="en-US" sz="2600" b="1">
                <a:latin typeface="Arial" panose="020B0604020202020204" pitchFamily="34" charset="0"/>
                <a:cs typeface="Arial" panose="020B0604020202020204" pitchFamily="34" charset="0"/>
              </a:endParaRPr>
            </a:p>
          </p:txBody>
        </p:sp>
      </p:grpSp>
      <p:sp>
        <p:nvSpPr>
          <p:cNvPr id="20" name="TextBox 19"/>
          <p:cNvSpPr txBox="1"/>
          <p:nvPr/>
        </p:nvSpPr>
        <p:spPr>
          <a:xfrm>
            <a:off x="1243796" y="764319"/>
            <a:ext cx="9735309" cy="861774"/>
          </a:xfrm>
          <a:prstGeom prst="rect">
            <a:avLst/>
          </a:prstGeom>
          <a:noFill/>
        </p:spPr>
        <p:txBody>
          <a:bodyPr wrap="square">
            <a:spAutoFit/>
          </a:bodyPr>
          <a:lstStyle/>
          <a:p>
            <a:pPr algn="ctr" rtl="0">
              <a:spcBef>
                <a:spcPts val="0"/>
              </a:spcBef>
              <a:spcAft>
                <a:spcPts val="500"/>
              </a:spcAft>
            </a:pPr>
            <a:r>
              <a:rPr lang="vi-VN" sz="2500" b="0" i="0">
                <a:solidFill>
                  <a:srgbClr val="0070C0"/>
                </a:solidFill>
                <a:effectLst/>
                <a:latin typeface="Arial" panose="020B0604020202020204" pitchFamily="34" charset="0"/>
              </a:rPr>
              <a:t>Hãy tìm hiểu và trình bày những hiện tượng trong đời sống liên quan đến định luật III Newton.</a:t>
            </a:r>
            <a:endParaRPr lang="vi-VN" sz="2500">
              <a:solidFill>
                <a:srgbClr val="0070C0"/>
              </a:solidFill>
              <a:effectLst/>
            </a:endParaRPr>
          </a:p>
        </p:txBody>
      </p:sp>
      <p:sp>
        <p:nvSpPr>
          <p:cNvPr id="25" name="Rectangle: Rounded Corners 24"/>
          <p:cNvSpPr/>
          <p:nvPr/>
        </p:nvSpPr>
        <p:spPr>
          <a:xfrm>
            <a:off x="685800" y="751181"/>
            <a:ext cx="11346149" cy="905926"/>
          </a:xfrm>
          <a:prstGeom prst="roundRect">
            <a:avLst>
              <a:gd name="adj" fmla="val 8564"/>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close-up of a human brain&#10;&#10;Description automatically generated with low confidence"/>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4750" b="99000" l="10000" r="90000">
                        <a14:foregroundMark x1="50667" y1="4750" x2="50667" y2="4750"/>
                        <a14:foregroundMark x1="40000" y1="99000" x2="40000" y2="99000"/>
                      </a14:backgroundRemoval>
                    </a14:imgEffect>
                  </a14:imgLayer>
                </a14:imgProps>
              </a:ext>
              <a:ext uri="{28A0092B-C50C-407E-A947-70E740481C1C}">
                <a14:useLocalDpi xmlns:a14="http://schemas.microsoft.com/office/drawing/2010/main" val="0"/>
              </a:ext>
            </a:extLst>
          </a:blip>
          <a:srcRect l="12059" t="-7355" r="10163" b="93"/>
          <a:stretch>
            <a:fillRect/>
          </a:stretch>
        </p:blipFill>
        <p:spPr>
          <a:xfrm flipH="1">
            <a:off x="121951" y="193252"/>
            <a:ext cx="1066800" cy="944478"/>
          </a:xfrm>
          <a:prstGeom prst="rect">
            <a:avLst/>
          </a:prstGeom>
        </p:spPr>
      </p:pic>
      <p:pic>
        <p:nvPicPr>
          <p:cNvPr id="13" name="Picture 12" descr="A picture containing tree, vessel, colorful&#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59" y="1849307"/>
            <a:ext cx="3200136" cy="3588937"/>
          </a:xfrm>
          <a:prstGeom prst="rect">
            <a:avLst/>
          </a:prstGeom>
        </p:spPr>
      </p:pic>
      <p:pic>
        <p:nvPicPr>
          <p:cNvPr id="14" name="Picture 13" descr="A picture containing arthropod, salamander&#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1857190"/>
            <a:ext cx="1946089" cy="3620631"/>
          </a:xfrm>
          <a:prstGeom prst="rect">
            <a:avLst/>
          </a:prstGeom>
        </p:spPr>
      </p:pic>
      <p:pic>
        <p:nvPicPr>
          <p:cNvPr id="16" name="Picture 4" descr="empty-blue-rectangle"/>
          <p:cNvPicPr>
            <a:picLocks noChangeAspect="1" noChangeArrowheads="1"/>
          </p:cNvPicPr>
          <p:nvPr/>
        </p:nvPicPr>
        <p:blipFill>
          <a:blip r:embed="rId5"/>
          <a:srcRect/>
          <a:stretch>
            <a:fillRect/>
          </a:stretch>
        </p:blipFill>
        <p:spPr bwMode="auto">
          <a:xfrm>
            <a:off x="419100" y="5616993"/>
            <a:ext cx="5676900" cy="1047756"/>
          </a:xfrm>
          <a:prstGeom prst="rect">
            <a:avLst/>
          </a:prstGeom>
          <a:noFill/>
          <a:ln w="9525">
            <a:noFill/>
            <a:miter lim="800000"/>
            <a:headEnd/>
            <a:tailEnd/>
          </a:ln>
        </p:spPr>
      </p:pic>
      <p:sp>
        <p:nvSpPr>
          <p:cNvPr id="17" name="Text Box 7"/>
          <p:cNvSpPr txBox="1">
            <a:spLocks noChangeArrowheads="1"/>
          </p:cNvSpPr>
          <p:nvPr/>
        </p:nvSpPr>
        <p:spPr bwMode="auto">
          <a:xfrm>
            <a:off x="685800" y="5597524"/>
            <a:ext cx="50673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000">
                <a:cs typeface="Arial" panose="020B0604020202020204" pitchFamily="34" charset="0"/>
              </a:rPr>
              <a:t>Khi vây cá quẩy tác dụng vào nước một lực về phía sau, nước cũng tác dụng lại vây cá một phản lực vào vây đẩy cá đi tới.</a:t>
            </a:r>
            <a:endParaRPr lang="en-US" altLang="en-US" sz="2000">
              <a:cs typeface="Arial" panose="020B0604020202020204" pitchFamily="34" charset="0"/>
            </a:endParaRPr>
          </a:p>
        </p:txBody>
      </p:sp>
      <p:pic>
        <p:nvPicPr>
          <p:cNvPr id="18" name="Picture 17" descr="A picture containing water, outdoor, lake, swimming&#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9392" y="1764255"/>
            <a:ext cx="5624008" cy="3745589"/>
          </a:xfrm>
          <a:prstGeom prst="rect">
            <a:avLst/>
          </a:prstGeom>
          <a:ln>
            <a:noFill/>
          </a:ln>
          <a:effectLst>
            <a:softEdge rad="112500"/>
          </a:effectLst>
        </p:spPr>
      </p:pic>
      <p:pic>
        <p:nvPicPr>
          <p:cNvPr id="21" name="Picture 4" descr="empty-blue-rectangle"/>
          <p:cNvPicPr>
            <a:picLocks noChangeAspect="1" noChangeArrowheads="1"/>
          </p:cNvPicPr>
          <p:nvPr/>
        </p:nvPicPr>
        <p:blipFill>
          <a:blip r:embed="rId5"/>
          <a:srcRect/>
          <a:stretch>
            <a:fillRect/>
          </a:stretch>
        </p:blipFill>
        <p:spPr bwMode="auto">
          <a:xfrm>
            <a:off x="6215296" y="5562600"/>
            <a:ext cx="5816654" cy="1050103"/>
          </a:xfrm>
          <a:prstGeom prst="rect">
            <a:avLst/>
          </a:prstGeom>
          <a:noFill/>
          <a:ln w="9525">
            <a:noFill/>
            <a:miter lim="800000"/>
            <a:headEnd/>
            <a:tailEnd/>
          </a:ln>
        </p:spPr>
      </p:pic>
      <p:sp>
        <p:nvSpPr>
          <p:cNvPr id="22" name="Text Box 7"/>
          <p:cNvSpPr txBox="1">
            <a:spLocks noChangeArrowheads="1"/>
          </p:cNvSpPr>
          <p:nvPr/>
        </p:nvSpPr>
        <p:spPr bwMode="auto">
          <a:xfrm>
            <a:off x="6438899" y="5633039"/>
            <a:ext cx="533400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000" dirty="0">
                <a:cs typeface="Arial" panose="020B0604020202020204" pitchFamily="34" charset="0"/>
              </a:rPr>
              <a:t>Khi </a:t>
            </a:r>
            <a:r>
              <a:rPr lang="en-US" altLang="en-US" sz="2000" dirty="0" err="1">
                <a:cs typeface="Arial" panose="020B0604020202020204" pitchFamily="34" charset="0"/>
              </a:rPr>
              <a:t>mái</a:t>
            </a:r>
            <a:r>
              <a:rPr lang="en-US" altLang="en-US" sz="2000" dirty="0">
                <a:cs typeface="Arial" panose="020B0604020202020204" pitchFamily="34" charset="0"/>
              </a:rPr>
              <a:t> </a:t>
            </a:r>
            <a:r>
              <a:rPr lang="en-US" altLang="en-US" sz="2000" dirty="0" err="1">
                <a:cs typeface="Arial" panose="020B0604020202020204" pitchFamily="34" charset="0"/>
              </a:rPr>
              <a:t>chèo</a:t>
            </a:r>
            <a:r>
              <a:rPr lang="en-US" altLang="en-US" sz="2000" dirty="0">
                <a:cs typeface="Arial" panose="020B0604020202020204" pitchFamily="34" charset="0"/>
              </a:rPr>
              <a:t> </a:t>
            </a:r>
            <a:r>
              <a:rPr lang="en-US" altLang="en-US" sz="2000" dirty="0" err="1">
                <a:cs typeface="Arial" panose="020B0604020202020204" pitchFamily="34" charset="0"/>
              </a:rPr>
              <a:t>tác</a:t>
            </a:r>
            <a:r>
              <a:rPr lang="en-US" altLang="en-US" sz="2000" dirty="0">
                <a:cs typeface="Arial" panose="020B0604020202020204" pitchFamily="34" charset="0"/>
              </a:rPr>
              <a:t> </a:t>
            </a:r>
            <a:r>
              <a:rPr lang="en-US" altLang="en-US" sz="2000" dirty="0" err="1">
                <a:cs typeface="Arial" panose="020B0604020202020204" pitchFamily="34" charset="0"/>
              </a:rPr>
              <a:t>dụng</a:t>
            </a:r>
            <a:r>
              <a:rPr lang="en-US" altLang="en-US" sz="2000" dirty="0">
                <a:cs typeface="Arial" panose="020B0604020202020204" pitchFamily="34" charset="0"/>
              </a:rPr>
              <a:t> </a:t>
            </a:r>
            <a:r>
              <a:rPr lang="en-US" altLang="en-US" sz="2000" dirty="0" err="1">
                <a:cs typeface="Arial" panose="020B0604020202020204" pitchFamily="34" charset="0"/>
              </a:rPr>
              <a:t>vào</a:t>
            </a:r>
            <a:r>
              <a:rPr lang="en-US" altLang="en-US" sz="2000" dirty="0">
                <a:cs typeface="Arial" panose="020B0604020202020204" pitchFamily="34" charset="0"/>
              </a:rPr>
              <a:t> </a:t>
            </a:r>
            <a:r>
              <a:rPr lang="en-US" altLang="en-US" sz="2000" dirty="0" err="1">
                <a:cs typeface="Arial" panose="020B0604020202020204" pitchFamily="34" charset="0"/>
              </a:rPr>
              <a:t>nước</a:t>
            </a:r>
            <a:r>
              <a:rPr lang="en-US" altLang="en-US" sz="2000" dirty="0">
                <a:cs typeface="Arial" panose="020B0604020202020204" pitchFamily="34" charset="0"/>
              </a:rPr>
              <a:t> </a:t>
            </a:r>
            <a:r>
              <a:rPr lang="en-US" altLang="en-US" sz="2000" dirty="0" err="1">
                <a:cs typeface="Arial" panose="020B0604020202020204" pitchFamily="34" charset="0"/>
              </a:rPr>
              <a:t>một</a:t>
            </a:r>
            <a:r>
              <a:rPr lang="en-US" altLang="en-US" sz="2000" dirty="0">
                <a:cs typeface="Arial" panose="020B0604020202020204" pitchFamily="34" charset="0"/>
              </a:rPr>
              <a:t> </a:t>
            </a:r>
            <a:r>
              <a:rPr lang="en-US" altLang="en-US" sz="2000" dirty="0" err="1">
                <a:cs typeface="Arial" panose="020B0604020202020204" pitchFamily="34" charset="0"/>
              </a:rPr>
              <a:t>lực</a:t>
            </a:r>
            <a:r>
              <a:rPr lang="en-US" altLang="en-US" sz="2000" dirty="0">
                <a:cs typeface="Arial" panose="020B0604020202020204" pitchFamily="34" charset="0"/>
              </a:rPr>
              <a:t> </a:t>
            </a:r>
            <a:r>
              <a:rPr lang="en-US" altLang="en-US" sz="2000" dirty="0" err="1">
                <a:cs typeface="Arial" panose="020B0604020202020204" pitchFamily="34" charset="0"/>
              </a:rPr>
              <a:t>về</a:t>
            </a:r>
            <a:r>
              <a:rPr lang="en-US" altLang="en-US" sz="2000" dirty="0">
                <a:cs typeface="Arial" panose="020B0604020202020204" pitchFamily="34" charset="0"/>
              </a:rPr>
              <a:t> </a:t>
            </a:r>
            <a:r>
              <a:rPr lang="en-US" altLang="en-US" sz="2000" dirty="0" err="1">
                <a:cs typeface="Arial" panose="020B0604020202020204" pitchFamily="34" charset="0"/>
              </a:rPr>
              <a:t>phía</a:t>
            </a:r>
            <a:r>
              <a:rPr lang="en-US" altLang="en-US" sz="2000" dirty="0">
                <a:cs typeface="Arial" panose="020B0604020202020204" pitchFamily="34" charset="0"/>
              </a:rPr>
              <a:t> </a:t>
            </a:r>
            <a:r>
              <a:rPr lang="en-US" altLang="en-US" sz="2000" dirty="0" err="1">
                <a:cs typeface="Arial" panose="020B0604020202020204" pitchFamily="34" charset="0"/>
              </a:rPr>
              <a:t>sau</a:t>
            </a:r>
            <a:r>
              <a:rPr lang="en-US" altLang="en-US" sz="2000" dirty="0">
                <a:cs typeface="Arial" panose="020B0604020202020204" pitchFamily="34" charset="0"/>
              </a:rPr>
              <a:t>, </a:t>
            </a:r>
            <a:r>
              <a:rPr lang="en-US" altLang="en-US" sz="2000" dirty="0" err="1">
                <a:cs typeface="Arial" panose="020B0604020202020204" pitchFamily="34" charset="0"/>
              </a:rPr>
              <a:t>nước</a:t>
            </a:r>
            <a:r>
              <a:rPr lang="en-US" altLang="en-US" sz="2000" dirty="0">
                <a:cs typeface="Arial" panose="020B0604020202020204" pitchFamily="34" charset="0"/>
              </a:rPr>
              <a:t> </a:t>
            </a:r>
            <a:r>
              <a:rPr lang="en-US" altLang="en-US" sz="2000" dirty="0" err="1">
                <a:cs typeface="Arial" panose="020B0604020202020204" pitchFamily="34" charset="0"/>
              </a:rPr>
              <a:t>cũng</a:t>
            </a:r>
            <a:r>
              <a:rPr lang="en-US" altLang="en-US" sz="2000" dirty="0">
                <a:cs typeface="Arial" panose="020B0604020202020204" pitchFamily="34" charset="0"/>
              </a:rPr>
              <a:t> </a:t>
            </a:r>
            <a:r>
              <a:rPr lang="en-US" altLang="en-US" sz="2000" dirty="0" err="1">
                <a:cs typeface="Arial" panose="020B0604020202020204" pitchFamily="34" charset="0"/>
              </a:rPr>
              <a:t>tác</a:t>
            </a:r>
            <a:r>
              <a:rPr lang="en-US" altLang="en-US" sz="2000" dirty="0">
                <a:cs typeface="Arial" panose="020B0604020202020204" pitchFamily="34" charset="0"/>
              </a:rPr>
              <a:t> </a:t>
            </a:r>
            <a:r>
              <a:rPr lang="en-US" altLang="en-US" sz="2000" dirty="0" err="1">
                <a:cs typeface="Arial" panose="020B0604020202020204" pitchFamily="34" charset="0"/>
              </a:rPr>
              <a:t>dụng</a:t>
            </a:r>
            <a:r>
              <a:rPr lang="en-US" altLang="en-US" sz="2000" dirty="0">
                <a:cs typeface="Arial" panose="020B0604020202020204" pitchFamily="34" charset="0"/>
              </a:rPr>
              <a:t> </a:t>
            </a:r>
            <a:r>
              <a:rPr lang="en-US" altLang="en-US" sz="2000" dirty="0" err="1">
                <a:cs typeface="Arial" panose="020B0604020202020204" pitchFamily="34" charset="0"/>
              </a:rPr>
              <a:t>lại</a:t>
            </a:r>
            <a:r>
              <a:rPr lang="en-US" altLang="en-US" sz="2000" dirty="0">
                <a:cs typeface="Arial" panose="020B0604020202020204" pitchFamily="34" charset="0"/>
              </a:rPr>
              <a:t> </a:t>
            </a:r>
            <a:r>
              <a:rPr lang="en-US" altLang="en-US" sz="2000" dirty="0" err="1">
                <a:cs typeface="Arial" panose="020B0604020202020204" pitchFamily="34" charset="0"/>
              </a:rPr>
              <a:t>một</a:t>
            </a:r>
            <a:r>
              <a:rPr lang="en-US" altLang="en-US" sz="2000" dirty="0">
                <a:cs typeface="Arial" panose="020B0604020202020204" pitchFamily="34" charset="0"/>
              </a:rPr>
              <a:t> </a:t>
            </a:r>
            <a:r>
              <a:rPr lang="en-US" altLang="en-US" sz="2000" dirty="0" err="1">
                <a:cs typeface="Arial" panose="020B0604020202020204" pitchFamily="34" charset="0"/>
              </a:rPr>
              <a:t>phản</a:t>
            </a:r>
            <a:r>
              <a:rPr lang="en-US" altLang="en-US" sz="2000" dirty="0">
                <a:cs typeface="Arial" panose="020B0604020202020204" pitchFamily="34" charset="0"/>
              </a:rPr>
              <a:t> </a:t>
            </a:r>
            <a:r>
              <a:rPr lang="en-US" altLang="en-US" sz="2000" dirty="0" err="1">
                <a:cs typeface="Arial" panose="020B0604020202020204" pitchFamily="34" charset="0"/>
              </a:rPr>
              <a:t>lực</a:t>
            </a:r>
            <a:r>
              <a:rPr lang="en-US" altLang="en-US" sz="2000" dirty="0">
                <a:cs typeface="Arial" panose="020B0604020202020204" pitchFamily="34" charset="0"/>
              </a:rPr>
              <a:t> </a:t>
            </a:r>
            <a:r>
              <a:rPr lang="en-US" altLang="en-US" sz="2000" dirty="0" err="1">
                <a:cs typeface="Arial" panose="020B0604020202020204" pitchFamily="34" charset="0"/>
              </a:rPr>
              <a:t>vào</a:t>
            </a:r>
            <a:r>
              <a:rPr lang="en-US" altLang="en-US" sz="2000" dirty="0">
                <a:cs typeface="Arial" panose="020B0604020202020204" pitchFamily="34" charset="0"/>
              </a:rPr>
              <a:t> </a:t>
            </a:r>
            <a:r>
              <a:rPr lang="en-US" altLang="en-US" sz="2000" dirty="0" err="1">
                <a:cs typeface="Arial" panose="020B0604020202020204" pitchFamily="34" charset="0"/>
              </a:rPr>
              <a:t>mái</a:t>
            </a:r>
            <a:r>
              <a:rPr lang="en-US" altLang="en-US" sz="2000" dirty="0">
                <a:cs typeface="Arial" panose="020B0604020202020204" pitchFamily="34" charset="0"/>
              </a:rPr>
              <a:t> </a:t>
            </a:r>
            <a:r>
              <a:rPr lang="en-US" altLang="en-US" sz="2000" dirty="0" err="1">
                <a:cs typeface="Arial" panose="020B0604020202020204" pitchFamily="34" charset="0"/>
              </a:rPr>
              <a:t>chèo</a:t>
            </a:r>
            <a:r>
              <a:rPr lang="en-US" altLang="en-US" sz="2000" dirty="0">
                <a:cs typeface="Arial" panose="020B0604020202020204" pitchFamily="34" charset="0"/>
              </a:rPr>
              <a:t> </a:t>
            </a:r>
            <a:r>
              <a:rPr lang="en-US" altLang="en-US" sz="2000" dirty="0" err="1">
                <a:cs typeface="Arial" panose="020B0604020202020204" pitchFamily="34" charset="0"/>
              </a:rPr>
              <a:t>đẩy</a:t>
            </a:r>
            <a:r>
              <a:rPr lang="en-US" altLang="en-US" sz="2000" dirty="0">
                <a:cs typeface="Arial" panose="020B0604020202020204" pitchFamily="34" charset="0"/>
              </a:rPr>
              <a:t> </a:t>
            </a:r>
            <a:r>
              <a:rPr lang="en-US" altLang="en-US" sz="2000" dirty="0" err="1">
                <a:cs typeface="Arial" panose="020B0604020202020204" pitchFamily="34" charset="0"/>
              </a:rPr>
              <a:t>thuyền</a:t>
            </a:r>
            <a:r>
              <a:rPr lang="en-US" altLang="en-US" sz="2000" dirty="0">
                <a:cs typeface="Arial" panose="020B0604020202020204" pitchFamily="34" charset="0"/>
              </a:rPr>
              <a:t> </a:t>
            </a:r>
            <a:r>
              <a:rPr lang="en-US" altLang="en-US" sz="2000" dirty="0" err="1">
                <a:cs typeface="Arial" panose="020B0604020202020204" pitchFamily="34" charset="0"/>
              </a:rPr>
              <a:t>đi</a:t>
            </a:r>
            <a:r>
              <a:rPr lang="en-US" altLang="en-US" sz="2000" dirty="0">
                <a:cs typeface="Arial" panose="020B0604020202020204" pitchFamily="34" charset="0"/>
              </a:rPr>
              <a:t> </a:t>
            </a:r>
            <a:r>
              <a:rPr lang="en-US" altLang="en-US" sz="2000" dirty="0" err="1">
                <a:cs typeface="Arial" panose="020B0604020202020204" pitchFamily="34" charset="0"/>
              </a:rPr>
              <a:t>tới</a:t>
            </a:r>
            <a:r>
              <a:rPr lang="en-US" altLang="en-US" sz="2000" dirty="0">
                <a:cs typeface="Arial" panose="020B0604020202020204" pitchFamily="34" charset="0"/>
              </a:rPr>
              <a:t>.</a:t>
            </a:r>
            <a:endParaRPr lang="en-US" altLang="en-US" sz="2000" dirty="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56"/>
          <p:cNvGrpSpPr/>
          <p:nvPr/>
        </p:nvGrpSpPr>
        <p:grpSpPr>
          <a:xfrm>
            <a:off x="4911911" y="97919"/>
            <a:ext cx="2368177" cy="531988"/>
            <a:chOff x="2193" y="0"/>
            <a:chExt cx="2245706" cy="1239104"/>
          </a:xfrm>
          <a:solidFill>
            <a:srgbClr val="002060"/>
          </a:solidFill>
          <a:scene3d>
            <a:camera prst="orthographicFront"/>
            <a:lightRig rig="threePt" dir="t">
              <a:rot lat="0" lon="0" rev="7500000"/>
            </a:lightRig>
          </a:scene3d>
        </p:grpSpPr>
        <p:sp>
          <p:nvSpPr>
            <p:cNvPr id="11"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2"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Vận dụng</a:t>
              </a:r>
              <a:endParaRPr lang="en-US" sz="2600" b="1">
                <a:latin typeface="Arial" panose="020B0604020202020204" pitchFamily="34" charset="0"/>
                <a:cs typeface="Arial" panose="020B0604020202020204" pitchFamily="34" charset="0"/>
              </a:endParaRPr>
            </a:p>
          </p:txBody>
        </p:sp>
      </p:grpSp>
      <p:sp>
        <p:nvSpPr>
          <p:cNvPr id="20" name="TextBox 19"/>
          <p:cNvSpPr txBox="1"/>
          <p:nvPr/>
        </p:nvSpPr>
        <p:spPr>
          <a:xfrm>
            <a:off x="1243796" y="764319"/>
            <a:ext cx="9735309" cy="861774"/>
          </a:xfrm>
          <a:prstGeom prst="rect">
            <a:avLst/>
          </a:prstGeom>
          <a:noFill/>
        </p:spPr>
        <p:txBody>
          <a:bodyPr wrap="square">
            <a:spAutoFit/>
          </a:bodyPr>
          <a:lstStyle/>
          <a:p>
            <a:pPr algn="ctr" rtl="0">
              <a:spcBef>
                <a:spcPts val="0"/>
              </a:spcBef>
              <a:spcAft>
                <a:spcPts val="500"/>
              </a:spcAft>
            </a:pPr>
            <a:r>
              <a:rPr lang="vi-VN" sz="2500" b="0" i="0">
                <a:solidFill>
                  <a:srgbClr val="0070C0"/>
                </a:solidFill>
                <a:effectLst/>
                <a:latin typeface="Arial" panose="020B0604020202020204" pitchFamily="34" charset="0"/>
              </a:rPr>
              <a:t>Hãy tìm hiểu và trình bày những hiện tượng trong đời sống liên quan đến định luật III Newton.</a:t>
            </a:r>
            <a:endParaRPr lang="vi-VN" sz="2500">
              <a:solidFill>
                <a:srgbClr val="0070C0"/>
              </a:solidFill>
              <a:effectLst/>
            </a:endParaRPr>
          </a:p>
        </p:txBody>
      </p:sp>
      <p:sp>
        <p:nvSpPr>
          <p:cNvPr id="25" name="Rectangle: Rounded Corners 24"/>
          <p:cNvSpPr/>
          <p:nvPr/>
        </p:nvSpPr>
        <p:spPr>
          <a:xfrm>
            <a:off x="685800" y="751181"/>
            <a:ext cx="11346149" cy="905926"/>
          </a:xfrm>
          <a:prstGeom prst="roundRect">
            <a:avLst>
              <a:gd name="adj" fmla="val 8564"/>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close-up of a human brain&#10;&#10;Description automatically generated with low confidence"/>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4750" b="99000" l="10000" r="90000">
                        <a14:foregroundMark x1="50667" y1="4750" x2="50667" y2="4750"/>
                        <a14:foregroundMark x1="40000" y1="99000" x2="40000" y2="99000"/>
                      </a14:backgroundRemoval>
                    </a14:imgEffect>
                  </a14:imgLayer>
                </a14:imgProps>
              </a:ext>
              <a:ext uri="{28A0092B-C50C-407E-A947-70E740481C1C}">
                <a14:useLocalDpi xmlns:a14="http://schemas.microsoft.com/office/drawing/2010/main" val="0"/>
              </a:ext>
            </a:extLst>
          </a:blip>
          <a:srcRect l="12059" t="-7355" r="10163" b="93"/>
          <a:stretch>
            <a:fillRect/>
          </a:stretch>
        </p:blipFill>
        <p:spPr>
          <a:xfrm flipH="1">
            <a:off x="121951" y="193252"/>
            <a:ext cx="1066800" cy="944478"/>
          </a:xfrm>
          <a:prstGeom prst="rect">
            <a:avLst/>
          </a:prstGeom>
        </p:spPr>
      </p:pic>
      <p:pic>
        <p:nvPicPr>
          <p:cNvPr id="15" name="Content Placeholder 3" descr="A picture containing smoke, outdoor, steam, weapon&#10;&#10;Description automatically generated"/>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749" r="1000"/>
          <a:stretch>
            <a:fillRect/>
          </a:stretch>
        </p:blipFill>
        <p:spPr>
          <a:xfrm>
            <a:off x="2705110" y="1778381"/>
            <a:ext cx="6095980" cy="4079398"/>
          </a:xfrm>
          <a:prstGeom prst="rect">
            <a:avLst/>
          </a:prstGeom>
          <a:ln>
            <a:noFill/>
          </a:ln>
          <a:effectLst>
            <a:softEdge rad="112500"/>
          </a:effectLst>
        </p:spPr>
      </p:pic>
      <p:cxnSp>
        <p:nvCxnSpPr>
          <p:cNvPr id="19" name="Straight Arrow Connector 18"/>
          <p:cNvCxnSpPr/>
          <p:nvPr/>
        </p:nvCxnSpPr>
        <p:spPr>
          <a:xfrm flipV="1">
            <a:off x="5893425" y="2999154"/>
            <a:ext cx="0" cy="74783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p:cNvSpPr txBox="1"/>
              <p:nvPr/>
            </p:nvSpPr>
            <p:spPr>
              <a:xfrm>
                <a:off x="5977874" y="2999154"/>
                <a:ext cx="762000" cy="78258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4000" i="1" smtClean="0">
                              <a:solidFill>
                                <a:srgbClr val="00B050"/>
                              </a:solidFill>
                              <a:latin typeface="Cambria Math" panose="02040503050406030204"/>
                            </a:rPr>
                          </m:ctrlPr>
                        </m:accPr>
                        <m:e>
                          <m:r>
                            <a:rPr lang="en-US" sz="4000" b="0" i="1" smtClean="0">
                              <a:solidFill>
                                <a:srgbClr val="00B050"/>
                              </a:solidFill>
                              <a:latin typeface="Cambria Math" panose="02040503050406030204" pitchFamily="18" charset="0"/>
                            </a:rPr>
                            <m:t>𝐹</m:t>
                          </m:r>
                        </m:e>
                      </m:acc>
                    </m:oMath>
                  </m:oMathPara>
                </a14:m>
                <a:endParaRPr lang="en-US" sz="4000">
                  <a:solidFill>
                    <a:srgbClr val="00B050"/>
                  </a:solidFill>
                </a:endParaRPr>
              </a:p>
            </p:txBody>
          </p:sp>
        </mc:Choice>
        <mc:Fallback>
          <p:sp>
            <p:nvSpPr>
              <p:cNvPr id="23" name="TextBox 22"/>
              <p:cNvSpPr txBox="1">
                <a:spLocks noRot="1" noChangeAspect="1" noMove="1" noResize="1" noEditPoints="1" noAdjustHandles="1" noChangeArrowheads="1" noChangeShapeType="1" noTextEdit="1"/>
              </p:cNvSpPr>
              <p:nvPr/>
            </p:nvSpPr>
            <p:spPr>
              <a:xfrm>
                <a:off x="5977874" y="2999154"/>
                <a:ext cx="762000" cy="782587"/>
              </a:xfrm>
              <a:prstGeom prst="rect">
                <a:avLst/>
              </a:prstGeom>
              <a:blipFill rotWithShape="1">
                <a:blip r:embed="rId4"/>
                <a:stretch>
                  <a:fillRect l="-81" t="-6" r="81" b="40"/>
                </a:stretch>
              </a:blipFill>
            </p:spPr>
            <p:txBody>
              <a:bodyPr/>
              <a:lstStyle/>
              <a:p>
                <a:r>
                  <a:rPr lang="en-US" altLang="en-US">
                    <a:noFill/>
                  </a:rPr>
                  <a:t> </a:t>
                </a:r>
              </a:p>
            </p:txBody>
          </p:sp>
        </mc:Fallback>
      </mc:AlternateContent>
      <p:cxnSp>
        <p:nvCxnSpPr>
          <p:cNvPr id="24" name="Straight Arrow Connector 23"/>
          <p:cNvCxnSpPr/>
          <p:nvPr/>
        </p:nvCxnSpPr>
        <p:spPr>
          <a:xfrm>
            <a:off x="5861675" y="4803048"/>
            <a:ext cx="0" cy="76200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TextBox 26"/>
              <p:cNvSpPr txBox="1"/>
              <p:nvPr/>
            </p:nvSpPr>
            <p:spPr>
              <a:xfrm>
                <a:off x="5924550" y="5260248"/>
                <a:ext cx="762000" cy="833433"/>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4000" i="1" smtClean="0">
                              <a:solidFill>
                                <a:srgbClr val="00B0F0"/>
                              </a:solidFill>
                              <a:latin typeface="Cambria Math" panose="02040503050406030204"/>
                            </a:rPr>
                          </m:ctrlPr>
                        </m:accPr>
                        <m:e>
                          <m:r>
                            <a:rPr lang="en-US" sz="4000" b="0" i="1" smtClean="0">
                              <a:solidFill>
                                <a:srgbClr val="00B0F0"/>
                              </a:solidFill>
                              <a:latin typeface="Cambria Math" panose="02040503050406030204" pitchFamily="18" charset="0"/>
                            </a:rPr>
                            <m:t>𝐹</m:t>
                          </m:r>
                          <m:r>
                            <a:rPr lang="en-US" sz="4000" b="0" i="1" smtClean="0">
                              <a:solidFill>
                                <a:srgbClr val="00B0F0"/>
                              </a:solidFill>
                              <a:latin typeface="Cambria Math" panose="02040503050406030204" pitchFamily="18" charset="0"/>
                            </a:rPr>
                            <m:t>′</m:t>
                          </m:r>
                        </m:e>
                      </m:acc>
                    </m:oMath>
                  </m:oMathPara>
                </a14:m>
                <a:endParaRPr lang="en-US" sz="4000">
                  <a:solidFill>
                    <a:srgbClr val="00B0F0"/>
                  </a:solidFill>
                </a:endParaRPr>
              </a:p>
            </p:txBody>
          </p:sp>
        </mc:Choice>
        <mc:Fallback>
          <p:sp>
            <p:nvSpPr>
              <p:cNvPr id="27" name="TextBox 26"/>
              <p:cNvSpPr txBox="1">
                <a:spLocks noRot="1" noChangeAspect="1" noMove="1" noResize="1" noEditPoints="1" noAdjustHandles="1" noChangeArrowheads="1" noChangeShapeType="1" noTextEdit="1"/>
              </p:cNvSpPr>
              <p:nvPr/>
            </p:nvSpPr>
            <p:spPr>
              <a:xfrm>
                <a:off x="5924550" y="5260248"/>
                <a:ext cx="762000" cy="833433"/>
              </a:xfrm>
              <a:prstGeom prst="rect">
                <a:avLst/>
              </a:prstGeom>
              <a:blipFill rotWithShape="1">
                <a:blip r:embed="rId5"/>
                <a:stretch>
                  <a:fillRect t="-65" b="27"/>
                </a:stretch>
              </a:blipFill>
            </p:spPr>
            <p:txBody>
              <a:bodyPr/>
              <a:lstStyle/>
              <a:p>
                <a:r>
                  <a:rPr lang="en-US"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Khởi động</a:t>
              </a:r>
              <a:endParaRPr lang="en-US" sz="2600" b="1">
                <a:latin typeface="Arial" panose="020B0604020202020204" pitchFamily="34" charset="0"/>
                <a:cs typeface="Arial" panose="020B0604020202020204" pitchFamily="34" charset="0"/>
              </a:endParaRPr>
            </a:p>
          </p:txBody>
        </p:sp>
      </p:grpSp>
      <p:sp>
        <p:nvSpPr>
          <p:cNvPr id="11" name="Rectangle: Rounded Corners 10"/>
          <p:cNvSpPr/>
          <p:nvPr/>
        </p:nvSpPr>
        <p:spPr>
          <a:xfrm>
            <a:off x="641722" y="838922"/>
            <a:ext cx="11275469" cy="2219450"/>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p:cNvSpPr txBox="1">
            <a:spLocks noChangeArrowheads="1"/>
          </p:cNvSpPr>
          <p:nvPr/>
        </p:nvSpPr>
        <p:spPr bwMode="auto">
          <a:xfrm>
            <a:off x="1183164" y="807179"/>
            <a:ext cx="10305962" cy="2129814"/>
          </a:xfrm>
          <a:prstGeom prst="rect">
            <a:avLst/>
          </a:prstGeom>
          <a:noFill/>
          <a:ln>
            <a:noFill/>
          </a:ln>
          <a:effectLst/>
        </p:spPr>
        <p:txBody>
          <a:bodyPr wrap="square">
            <a:spAutoFit/>
          </a:bodyPr>
          <a:lstStyle/>
          <a:p>
            <a:pPr marL="0" marR="0">
              <a:lnSpc>
                <a:spcPct val="107000"/>
              </a:lnSpc>
              <a:spcBef>
                <a:spcPts val="0"/>
              </a:spcBef>
              <a:spcAft>
                <a:spcPts val="0"/>
              </a:spcAft>
            </a:pP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Móc</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hai</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lực</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kế</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vào</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nhau</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rồi</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kéo</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một</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trong</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hai</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lực</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kế</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như</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hình</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sau</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457200" marR="0" indent="-457200">
              <a:lnSpc>
                <a:spcPct val="107000"/>
              </a:lnSpc>
              <a:spcBef>
                <a:spcPts val="0"/>
              </a:spcBef>
              <a:spcAft>
                <a:spcPts val="0"/>
              </a:spcAft>
              <a:buAutoNum type="alphaLcParenR"/>
            </a:pP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Dự</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đoán</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xem</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số</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chỉ</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của</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hai</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lực</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kế</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giống</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nhau</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hay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khác</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nhau</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R="0">
              <a:lnSpc>
                <a:spcPct val="107000"/>
              </a:lnSpc>
              <a:spcBef>
                <a:spcPts val="0"/>
              </a:spcBef>
              <a:spcAft>
                <a:spcPts val="0"/>
              </a:spcAft>
            </a:pP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Hãy</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kiểm</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tra</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kết</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quả</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và</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nêu</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kết</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luận</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R="0">
              <a:lnSpc>
                <a:spcPct val="107000"/>
              </a:lnSpc>
              <a:spcBef>
                <a:spcPts val="0"/>
              </a:spcBef>
              <a:spcAft>
                <a:spcPts val="0"/>
              </a:spcAft>
            </a:pP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Nếu</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cả</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hai</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tiếp</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tục</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kéo</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về</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hai</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phía</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ngược</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nhau</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với</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độ</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lớn</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lực</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tăng</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lên</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thì</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số</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chỉ</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của</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hai</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lực</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kế</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sẽ</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thay</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đổi</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thế</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nào</a:t>
            </a:r>
            <a:r>
              <a:rPr lang="en-US" sz="25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2500" dirty="0">
              <a:effectLst/>
              <a:latin typeface="Calibri" panose="020F0502020204030204" pitchFamily="34" charset="0"/>
              <a:ea typeface="游明朝" panose="02020400000000000000" pitchFamily="18" charset="-128"/>
              <a:cs typeface="Times New Roman" panose="02020603050405020304" pitchFamily="18" charset="0"/>
            </a:endParaRPr>
          </a:p>
        </p:txBody>
      </p:sp>
      <p:grpSp>
        <p:nvGrpSpPr>
          <p:cNvPr id="15" name="Group 14"/>
          <p:cNvGrpSpPr/>
          <p:nvPr/>
        </p:nvGrpSpPr>
        <p:grpSpPr>
          <a:xfrm>
            <a:off x="354750" y="489991"/>
            <a:ext cx="573943" cy="732171"/>
            <a:chOff x="492857" y="487470"/>
            <a:chExt cx="573943" cy="732171"/>
          </a:xfrm>
        </p:grpSpPr>
        <p:grpSp>
          <p:nvGrpSpPr>
            <p:cNvPr id="16" name="Group 15"/>
            <p:cNvGrpSpPr/>
            <p:nvPr/>
          </p:nvGrpSpPr>
          <p:grpSpPr>
            <a:xfrm>
              <a:off x="492857" y="487470"/>
              <a:ext cx="573943" cy="531990"/>
              <a:chOff x="492857" y="307120"/>
              <a:chExt cx="758778" cy="712340"/>
            </a:xfrm>
          </p:grpSpPr>
          <p:sp>
            <p:nvSpPr>
              <p:cNvPr id="20" name="Oval 19"/>
              <p:cNvSpPr/>
              <p:nvPr/>
            </p:nvSpPr>
            <p:spPr>
              <a:xfrm>
                <a:off x="504123" y="333892"/>
                <a:ext cx="685800" cy="6596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Logo&#10;&#10;Description automatically generated"/>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10000" b="90000" l="10000" r="90000"/>
                        </a14:imgEffect>
                      </a14:imgLayer>
                    </a14:imgProps>
                  </a:ext>
                  <a:ext uri="{28A0092B-C50C-407E-A947-70E740481C1C}">
                    <a14:useLocalDpi xmlns:a14="http://schemas.microsoft.com/office/drawing/2010/main" val="0"/>
                  </a:ext>
                </a:extLst>
              </a:blip>
              <a:srcRect l="26889" t="8771" r="26000" b="14679"/>
              <a:stretch>
                <a:fillRect/>
              </a:stretch>
            </p:blipFill>
            <p:spPr>
              <a:xfrm>
                <a:off x="492857" y="307120"/>
                <a:ext cx="758778" cy="712340"/>
              </a:xfrm>
              <a:prstGeom prst="rect">
                <a:avLst/>
              </a:prstGeom>
            </p:spPr>
          </p:pic>
        </p:grpSp>
        <p:pic>
          <p:nvPicPr>
            <p:cNvPr id="17" name="Picture 16" descr="A picture containing handwear&#10;&#10;Description automatically generated"/>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418" b="89942" l="7111" r="93889">
                          <a14:foregroundMark x1="42222" y1="5222" x2="42222" y2="5222"/>
                          <a14:foregroundMark x1="42667" y1="1934" x2="42667" y2="1934"/>
                          <a14:foregroundMark x1="7333" y1="34687" x2="7333" y2="34687"/>
                          <a14:foregroundMark x1="93889" y1="38878" x2="93889" y2="38878"/>
                          <a14:foregroundMark x1="42889" y1="1418" x2="42889" y2="1418"/>
                        </a14:backgroundRemoval>
                      </a14:imgEffect>
                    </a14:imgLayer>
                  </a14:imgProps>
                </a:ext>
                <a:ext uri="{28A0092B-C50C-407E-A947-70E740481C1C}">
                  <a14:useLocalDpi xmlns:a14="http://schemas.microsoft.com/office/drawing/2010/main" val="0"/>
                </a:ext>
              </a:extLst>
            </a:blip>
            <a:srcRect b="10877"/>
            <a:stretch>
              <a:fillRect/>
            </a:stretch>
          </p:blipFill>
          <p:spPr>
            <a:xfrm>
              <a:off x="600775" y="770499"/>
              <a:ext cx="292432" cy="449142"/>
            </a:xfrm>
            <a:prstGeom prst="rect">
              <a:avLst/>
            </a:prstGeom>
          </p:spPr>
        </p:pic>
      </p:grpSp>
      <p:pic>
        <p:nvPicPr>
          <p:cNvPr id="4" name="Picture 3" descr="Text&#10;&#10;Description automatically generated"/>
          <p:cNvPicPr>
            <a:picLocks noChangeAspect="1"/>
          </p:cNvPicPr>
          <p:nvPr/>
        </p:nvPicPr>
        <p:blipFill rotWithShape="1">
          <a:blip r:embed="rId5">
            <a:extLst>
              <a:ext uri="{28A0092B-C50C-407E-A947-70E740481C1C}">
                <a14:useLocalDpi xmlns:a14="http://schemas.microsoft.com/office/drawing/2010/main" val="0"/>
              </a:ext>
            </a:extLst>
          </a:blip>
          <a:srcRect l="13333" t="14913" r="9166" b="60644"/>
          <a:stretch>
            <a:fillRect/>
          </a:stretch>
        </p:blipFill>
        <p:spPr>
          <a:xfrm>
            <a:off x="2294215" y="3369203"/>
            <a:ext cx="7603570" cy="1798694"/>
          </a:xfrm>
          <a:prstGeom prst="rect">
            <a:avLst/>
          </a:prstGeom>
          <a:ln>
            <a:noFill/>
          </a:ln>
          <a:effectLst>
            <a:softEdge rad="112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242" name="Object 6"/>
              <p:cNvSpPr txBox="1"/>
              <p:nvPr/>
            </p:nvSpPr>
            <p:spPr bwMode="auto">
              <a:xfrm>
                <a:off x="12157075" y="3444118"/>
                <a:ext cx="34925" cy="117475"/>
              </a:xfrm>
              <a:prstGeom prst="rect">
                <a:avLst/>
              </a:prstGeom>
              <a:solidFill>
                <a:schemeClr val="bg1"/>
              </a:solidFill>
              <a:ln>
                <a:noFill/>
              </a:ln>
            </p:spPr>
            <p:txBody>
              <a:bodyPr>
                <a:normAutofit fontScale="25000" lnSpcReduction="20000"/>
              </a:bodyPr>
              <a:lstStyle/>
              <a:p>
                <a14:m>
                  <m:oMathPara xmlns:m="http://schemas.openxmlformats.org/officeDocument/2006/math">
                    <m:oMathParaPr>
                      <m:jc m:val="left"/>
                    </m:oMathParaPr>
                    <m:oMath xmlns:m="http://schemas.openxmlformats.org/officeDocument/2006/math">
                      <m:acc>
                        <m:accPr>
                          <m:chr m:val="⃗"/>
                          <m:ctrlPr>
                            <a:rPr lang="en-US" i="1">
                              <a:solidFill>
                                <a:srgbClr val="000000"/>
                              </a:solidFill>
                              <a:latin typeface="Cambria Math" panose="02040503050406030204"/>
                            </a:rPr>
                          </m:ctrlPr>
                        </m:accPr>
                        <m:e>
                          <m:r>
                            <m:rPr>
                              <m:sty m:val="p"/>
                            </m:rPr>
                            <a:rPr lang="en-US" i="0">
                              <a:solidFill>
                                <a:srgbClr val="000000"/>
                              </a:solidFill>
                              <a:latin typeface="Cambria Math" panose="02040503050406030204" pitchFamily="18" charset="0"/>
                            </a:rPr>
                            <m:t>a</m:t>
                          </m:r>
                        </m:e>
                      </m:acc>
                      <m: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r>
                        <a:rPr lang="en-US" i="0">
                          <a:solidFill>
                            <a:srgbClr val="000000"/>
                          </a:solidFill>
                          <a:latin typeface="Cambria Math" panose="02040503050406030204" pitchFamily="18" charset="0"/>
                        </a:rPr>
                        <m:t> </m:t>
                      </m:r>
                      <m:f>
                        <m:fPr>
                          <m:ctrlPr>
                            <a:rPr lang="en-US" i="1">
                              <a:solidFill>
                                <a:srgbClr val="000000"/>
                              </a:solidFill>
                              <a:latin typeface="Cambria Math" panose="02040503050406030204"/>
                            </a:rPr>
                          </m:ctrlPr>
                        </m:fPr>
                        <m:num>
                          <m:acc>
                            <m:accPr>
                              <m:chr m:val="⃗"/>
                              <m:ctrlPr>
                                <a:rPr lang="en-US" i="1">
                                  <a:solidFill>
                                    <a:srgbClr val="000000"/>
                                  </a:solidFill>
                                  <a:latin typeface="Cambria Math" panose="02040503050406030204"/>
                                </a:rPr>
                              </m:ctrlPr>
                            </m:accPr>
                            <m:e>
                              <m:r>
                                <m:rPr>
                                  <m:sty m:val="p"/>
                                </m:rPr>
                                <a:rPr lang="en-US" i="0">
                                  <a:solidFill>
                                    <a:srgbClr val="000000"/>
                                  </a:solidFill>
                                  <a:latin typeface="Cambria Math" panose="02040503050406030204" pitchFamily="18" charset="0"/>
                                </a:rPr>
                                <m:t>F</m:t>
                              </m:r>
                            </m:e>
                          </m:acc>
                        </m:num>
                        <m:den>
                          <m:r>
                            <m:rPr>
                              <m:nor/>
                            </m:rPr>
                            <a:rPr lang="en-US" i="0">
                              <a:solidFill>
                                <a:srgbClr val="000000"/>
                              </a:solidFill>
                              <a:latin typeface="Cambria Math" panose="02040503050406030204" pitchFamily="18" charset="0"/>
                            </a:rPr>
                            <m:t>m</m:t>
                          </m:r>
                          <m:r>
                            <m:rPr>
                              <m:nor/>
                            </m:rPr>
                            <a:rPr lang="en-US" i="0">
                              <a:solidFill>
                                <a:srgbClr val="000000"/>
                              </a:solidFill>
                              <a:latin typeface="Cambria Math" panose="02040503050406030204" pitchFamily="18" charset="0"/>
                            </a:rPr>
                            <m:t> </m:t>
                          </m:r>
                        </m:den>
                      </m:f>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hay</m:t>
                      </m:r>
                      <m:r>
                        <m:rPr>
                          <m:nor/>
                        </m:rPr>
                        <a:rPr lang="en-US" i="0">
                          <a:solidFill>
                            <a:srgbClr val="000000"/>
                          </a:solidFill>
                          <a:latin typeface="Cambria Math" panose="02040503050406030204" pitchFamily="18" charset="0"/>
                        </a:rPr>
                        <m:t>  </m:t>
                      </m:r>
                      <m:acc>
                        <m:accPr>
                          <m:chr m:val="⃗"/>
                          <m:ctrlPr>
                            <a:rPr lang="en-US" i="1">
                              <a:solidFill>
                                <a:srgbClr val="000000"/>
                              </a:solidFill>
                              <a:latin typeface="Cambria Math" panose="02040503050406030204"/>
                            </a:rPr>
                          </m:ctrlPr>
                        </m:accPr>
                        <m:e>
                          <m:r>
                            <m:rPr>
                              <m:nor/>
                            </m:rPr>
                            <a:rPr lang="en-US" i="0">
                              <a:solidFill>
                                <a:srgbClr val="000000"/>
                              </a:solidFill>
                              <a:latin typeface="Cambria Math" panose="02040503050406030204" pitchFamily="18" charset="0"/>
                            </a:rPr>
                            <m:t>F</m:t>
                          </m:r>
                        </m:e>
                      </m:acc>
                      <m: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m</m:t>
                      </m:r>
                      <m:acc>
                        <m:accPr>
                          <m:chr m:val="⃗"/>
                          <m:ctrlPr>
                            <a:rPr lang="en-US" i="1">
                              <a:solidFill>
                                <a:srgbClr val="000000"/>
                              </a:solidFill>
                              <a:latin typeface="Cambria Math" panose="02040503050406030204"/>
                            </a:rPr>
                          </m:ctrlPr>
                        </m:accPr>
                        <m:e>
                          <m:r>
                            <m:rPr>
                              <m:nor/>
                            </m:rPr>
                            <a:rPr lang="en-US" i="0">
                              <a:solidFill>
                                <a:srgbClr val="000000"/>
                              </a:solidFill>
                              <a:latin typeface="Cambria Math" panose="02040503050406030204" pitchFamily="18" charset="0"/>
                            </a:rPr>
                            <m:t>a</m:t>
                          </m:r>
                        </m:e>
                      </m:acc>
                    </m:oMath>
                  </m:oMathPara>
                </a14:m>
                <a:endParaRPr lang="en-US"/>
              </a:p>
            </p:txBody>
          </p:sp>
        </mc:Choice>
        <mc:Fallback>
          <p:sp>
            <p:nvSpPr>
              <p:cNvPr id="10242" name="Object 6"/>
              <p:cNvSpPr txBox="1">
                <a:spLocks noRot="1" noChangeAspect="1" noMove="1" noResize="1" noEditPoints="1" noAdjustHandles="1" noChangeArrowheads="1" noChangeShapeType="1" noTextEdit="1"/>
              </p:cNvSpPr>
              <p:nvPr/>
            </p:nvSpPr>
            <p:spPr bwMode="auto">
              <a:xfrm>
                <a:off x="12157075" y="3444118"/>
                <a:ext cx="34925" cy="117475"/>
              </a:xfrm>
              <a:prstGeom prst="rect">
                <a:avLst/>
              </a:prstGeom>
              <a:blipFill rotWithShape="1">
                <a:blip r:embed="rId1"/>
                <a:stretch>
                  <a:fillRect t="-437" r="-469091" b="-467131"/>
                </a:stretch>
              </a:blipFill>
              <a:ln>
                <a:noFill/>
              </a:ln>
            </p:spPr>
            <p:txBody>
              <a:bodyPr/>
              <a:lstStyle/>
              <a:p>
                <a:r>
                  <a:rPr lang="en-US" altLang="en-US">
                    <a:noFill/>
                  </a:rPr>
                  <a:t> </a:t>
                </a:r>
              </a:p>
            </p:txBody>
          </p:sp>
        </mc:Fallback>
      </mc:AlternateContent>
      <p:sp>
        <p:nvSpPr>
          <p:cNvPr id="10243" name="Rectangle 2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cs typeface="Arial" panose="020B0604020202020204" pitchFamily="34" charset="0"/>
            </a:endParaRPr>
          </a:p>
        </p:txBody>
      </p:sp>
      <p:sp>
        <p:nvSpPr>
          <p:cNvPr id="10244" name="Rectangle 32"/>
          <p:cNvSpPr>
            <a:spLocks noGrp="1" noChangeArrowheads="1"/>
          </p:cNvSpPr>
          <p:nvPr>
            <p:ph idx="1"/>
          </p:nvPr>
        </p:nvSpPr>
        <p:spPr>
          <a:xfrm>
            <a:off x="77208" y="710324"/>
            <a:ext cx="8229600" cy="663575"/>
          </a:xfrm>
        </p:spPr>
        <p:txBody>
          <a:bodyPr/>
          <a:lstStyle/>
          <a:p>
            <a:pPr eaLnBrk="1" hangingPunct="1">
              <a:buFontTx/>
              <a:buNone/>
            </a:pPr>
            <a:r>
              <a:rPr lang="en-US" altLang="en-US" i="1">
                <a:solidFill>
                  <a:srgbClr val="0070C0"/>
                </a:solidFill>
                <a:latin typeface="Arial" panose="020B0604020202020204" pitchFamily="34" charset="0"/>
                <a:cs typeface="Arial" panose="020B0604020202020204" pitchFamily="34" charset="0"/>
              </a:rPr>
              <a:t>1. Lực tương tác giữa hai vật </a:t>
            </a:r>
            <a:endParaRPr lang="en-US" altLang="en-US" i="1">
              <a:solidFill>
                <a:srgbClr val="0070C0"/>
              </a:solidFill>
              <a:latin typeface="Arial" panose="020B0604020202020204" pitchFamily="34" charset="0"/>
              <a:cs typeface="Arial" panose="020B0604020202020204" pitchFamily="34" charset="0"/>
            </a:endParaRPr>
          </a:p>
        </p:txBody>
      </p:sp>
      <p:grpSp>
        <p:nvGrpSpPr>
          <p:cNvPr id="11" name="Group 10"/>
          <p:cNvGrpSpPr/>
          <p:nvPr/>
        </p:nvGrpSpPr>
        <p:grpSpPr>
          <a:xfrm>
            <a:off x="-161585" y="104513"/>
            <a:ext cx="8603569" cy="542538"/>
            <a:chOff x="74035" y="2231322"/>
            <a:chExt cx="8550261" cy="757342"/>
          </a:xfrm>
        </p:grpSpPr>
        <p:grpSp>
          <p:nvGrpSpPr>
            <p:cNvPr id="12" name="Group 70"/>
            <p:cNvGrpSpPr/>
            <p:nvPr/>
          </p:nvGrpSpPr>
          <p:grpSpPr bwMode="auto">
            <a:xfrm>
              <a:off x="286106" y="2280389"/>
              <a:ext cx="5293350" cy="708275"/>
              <a:chOff x="564746" y="3403331"/>
              <a:chExt cx="2725828" cy="1364238"/>
            </a:xfrm>
          </p:grpSpPr>
          <p:pic>
            <p:nvPicPr>
              <p:cNvPr id="15" name="Picture 14" descr="empty-green-rectan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46" y="3403331"/>
                <a:ext cx="2725828"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green-top-fad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14"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Định luật 3 Newton</a:t>
              </a:r>
              <a:endParaRPr lang="en-US" sz="2800" dirty="0">
                <a:cs typeface="Arial" panose="020B0604020202020204" pitchFamily="34" charset="0"/>
              </a:endParaRPr>
            </a:p>
          </p:txBody>
        </p:sp>
      </p:grpSp>
      <p:pic>
        <p:nvPicPr>
          <p:cNvPr id="19" name="Picture 4" descr="empty-blue-rectangle"/>
          <p:cNvPicPr>
            <a:picLocks noChangeAspect="1" noChangeArrowheads="1"/>
          </p:cNvPicPr>
          <p:nvPr/>
        </p:nvPicPr>
        <p:blipFill>
          <a:blip r:embed="rId4"/>
          <a:srcRect/>
          <a:stretch>
            <a:fillRect/>
          </a:stretch>
        </p:blipFill>
        <p:spPr bwMode="auto">
          <a:xfrm>
            <a:off x="175831" y="4486018"/>
            <a:ext cx="11832746" cy="2163889"/>
          </a:xfrm>
          <a:prstGeom prst="rect">
            <a:avLst/>
          </a:prstGeom>
          <a:noFill/>
          <a:ln w="9525">
            <a:noFill/>
            <a:miter lim="800000"/>
            <a:headEnd/>
            <a:tailEnd/>
          </a:ln>
        </p:spPr>
      </p:pic>
      <p:sp>
        <p:nvSpPr>
          <p:cNvPr id="20" name="Rectangle 41"/>
          <p:cNvSpPr>
            <a:spLocks noChangeArrowheads="1"/>
          </p:cNvSpPr>
          <p:nvPr/>
        </p:nvSpPr>
        <p:spPr bwMode="auto">
          <a:xfrm>
            <a:off x="694573" y="4486018"/>
            <a:ext cx="1065922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292100" marR="0" indent="-292100" algn="just">
              <a:spcBef>
                <a:spcPts val="0"/>
              </a:spcBef>
              <a:buAutoNum type="arabicPeriod"/>
            </a:pPr>
            <a:r>
              <a:rPr lang="en-US" sz="2500" dirty="0" err="1">
                <a:solidFill>
                  <a:srgbClr val="000000"/>
                </a:solidFill>
                <a:ea typeface="Times New Roman" panose="02020603050405020304" pitchFamily="18" charset="0"/>
                <a:cs typeface="Arial" panose="020B0604020202020204" pitchFamily="34" charset="0"/>
              </a:rPr>
              <a:t>Một</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thanh</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sắt</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và</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một</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thanh</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nam</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châm</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được</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treo</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như</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Hình</a:t>
            </a:r>
            <a:r>
              <a:rPr lang="en-US" sz="2500" dirty="0">
                <a:solidFill>
                  <a:srgbClr val="000000"/>
                </a:solidFill>
                <a:ea typeface="Times New Roman" panose="02020603050405020304" pitchFamily="18" charset="0"/>
                <a:cs typeface="Arial" panose="020B0604020202020204" pitchFamily="34" charset="0"/>
              </a:rPr>
              <a:t>. </a:t>
            </a:r>
            <a:r>
              <a:rPr lang="en-US" sz="2500" b="1" i="1" dirty="0" err="1">
                <a:solidFill>
                  <a:srgbClr val="000000"/>
                </a:solidFill>
                <a:ea typeface="Times New Roman" panose="02020603050405020304" pitchFamily="18" charset="0"/>
                <a:cs typeface="Arial" panose="020B0604020202020204" pitchFamily="34" charset="0"/>
              </a:rPr>
              <a:t>Lực</a:t>
            </a:r>
            <a:r>
              <a:rPr lang="en-US" sz="2500" b="1" i="1" dirty="0">
                <a:solidFill>
                  <a:srgbClr val="000000"/>
                </a:solidFill>
                <a:ea typeface="Times New Roman" panose="02020603050405020304" pitchFamily="18" charset="0"/>
                <a:cs typeface="Arial" panose="020B0604020202020204" pitchFamily="34" charset="0"/>
              </a:rPr>
              <a:t> </a:t>
            </a:r>
            <a:r>
              <a:rPr lang="en-US" sz="2500" b="1" i="1" dirty="0" err="1">
                <a:solidFill>
                  <a:srgbClr val="000000"/>
                </a:solidFill>
                <a:ea typeface="Times New Roman" panose="02020603050405020304" pitchFamily="18" charset="0"/>
                <a:cs typeface="Arial" panose="020B0604020202020204" pitchFamily="34" charset="0"/>
              </a:rPr>
              <a:t>nào</a:t>
            </a:r>
            <a:r>
              <a:rPr lang="en-US" sz="2500" b="1" i="1" dirty="0">
                <a:solidFill>
                  <a:srgbClr val="000000"/>
                </a:solidFill>
                <a:ea typeface="Times New Roman" panose="02020603050405020304" pitchFamily="18" charset="0"/>
                <a:cs typeface="Arial" panose="020B0604020202020204" pitchFamily="34" charset="0"/>
              </a:rPr>
              <a:t> </a:t>
            </a:r>
            <a:r>
              <a:rPr lang="en-US" sz="2500" b="1" i="1" dirty="0" err="1">
                <a:solidFill>
                  <a:srgbClr val="000000"/>
                </a:solidFill>
                <a:ea typeface="Times New Roman" panose="02020603050405020304" pitchFamily="18" charset="0"/>
                <a:cs typeface="Arial" panose="020B0604020202020204" pitchFamily="34" charset="0"/>
              </a:rPr>
              <a:t>làm</a:t>
            </a:r>
            <a:r>
              <a:rPr lang="en-US" sz="2500" b="1" i="1" dirty="0">
                <a:solidFill>
                  <a:srgbClr val="000000"/>
                </a:solidFill>
                <a:ea typeface="Times New Roman" panose="02020603050405020304" pitchFamily="18" charset="0"/>
                <a:cs typeface="Arial" panose="020B0604020202020204" pitchFamily="34" charset="0"/>
              </a:rPr>
              <a:t> </a:t>
            </a:r>
            <a:r>
              <a:rPr lang="en-US" sz="2500" b="1" i="1" dirty="0" err="1">
                <a:solidFill>
                  <a:srgbClr val="000000"/>
                </a:solidFill>
                <a:ea typeface="Times New Roman" panose="02020603050405020304" pitchFamily="18" charset="0"/>
                <a:cs typeface="Arial" panose="020B0604020202020204" pitchFamily="34" charset="0"/>
              </a:rPr>
              <a:t>cho</a:t>
            </a:r>
            <a:r>
              <a:rPr lang="en-US" sz="2500" b="1" i="1" dirty="0">
                <a:solidFill>
                  <a:srgbClr val="000000"/>
                </a:solidFill>
                <a:ea typeface="Times New Roman" panose="02020603050405020304" pitchFamily="18" charset="0"/>
                <a:cs typeface="Arial" panose="020B0604020202020204" pitchFamily="34" charset="0"/>
              </a:rPr>
              <a:t> </a:t>
            </a:r>
            <a:r>
              <a:rPr lang="en-US" sz="2500" b="1" i="1" dirty="0" err="1">
                <a:solidFill>
                  <a:srgbClr val="000000"/>
                </a:solidFill>
                <a:ea typeface="Times New Roman" panose="02020603050405020304" pitchFamily="18" charset="0"/>
                <a:cs typeface="Arial" panose="020B0604020202020204" pitchFamily="34" charset="0"/>
              </a:rPr>
              <a:t>thanh</a:t>
            </a:r>
            <a:r>
              <a:rPr lang="en-US" sz="2500" b="1" i="1" dirty="0">
                <a:solidFill>
                  <a:srgbClr val="000000"/>
                </a:solidFill>
                <a:ea typeface="Times New Roman" panose="02020603050405020304" pitchFamily="18" charset="0"/>
                <a:cs typeface="Arial" panose="020B0604020202020204" pitchFamily="34" charset="0"/>
              </a:rPr>
              <a:t> </a:t>
            </a:r>
            <a:r>
              <a:rPr lang="en-US" sz="2500" b="1" i="1" dirty="0" err="1">
                <a:solidFill>
                  <a:srgbClr val="000000"/>
                </a:solidFill>
                <a:ea typeface="Times New Roman" panose="02020603050405020304" pitchFamily="18" charset="0"/>
                <a:cs typeface="Arial" panose="020B0604020202020204" pitchFamily="34" charset="0"/>
              </a:rPr>
              <a:t>nam</a:t>
            </a:r>
            <a:r>
              <a:rPr lang="en-US" sz="2500" b="1" i="1" dirty="0">
                <a:solidFill>
                  <a:srgbClr val="000000"/>
                </a:solidFill>
                <a:ea typeface="Times New Roman" panose="02020603050405020304" pitchFamily="18" charset="0"/>
                <a:cs typeface="Arial" panose="020B0604020202020204" pitchFamily="34" charset="0"/>
              </a:rPr>
              <a:t> </a:t>
            </a:r>
            <a:r>
              <a:rPr lang="en-US" sz="2500" b="1" i="1" dirty="0" err="1">
                <a:solidFill>
                  <a:srgbClr val="000000"/>
                </a:solidFill>
                <a:ea typeface="Times New Roman" panose="02020603050405020304" pitchFamily="18" charset="0"/>
                <a:cs typeface="Arial" panose="020B0604020202020204" pitchFamily="34" charset="0"/>
              </a:rPr>
              <a:t>châm</a:t>
            </a:r>
            <a:r>
              <a:rPr lang="en-US" sz="2500" b="1" i="1" dirty="0">
                <a:solidFill>
                  <a:srgbClr val="000000"/>
                </a:solidFill>
                <a:ea typeface="Times New Roman" panose="02020603050405020304" pitchFamily="18" charset="0"/>
                <a:cs typeface="Arial" panose="020B0604020202020204" pitchFamily="34" charset="0"/>
              </a:rPr>
              <a:t> </a:t>
            </a:r>
            <a:r>
              <a:rPr lang="en-US" sz="2500" b="1" i="1" dirty="0" err="1">
                <a:solidFill>
                  <a:srgbClr val="000000"/>
                </a:solidFill>
                <a:ea typeface="Times New Roman" panose="02020603050405020304" pitchFamily="18" charset="0"/>
                <a:cs typeface="Arial" panose="020B0604020202020204" pitchFamily="34" charset="0"/>
              </a:rPr>
              <a:t>dịch</a:t>
            </a:r>
            <a:r>
              <a:rPr lang="en-US" sz="2500" b="1" i="1" dirty="0">
                <a:solidFill>
                  <a:srgbClr val="000000"/>
                </a:solidFill>
                <a:ea typeface="Times New Roman" panose="02020603050405020304" pitchFamily="18" charset="0"/>
                <a:cs typeface="Arial" panose="020B0604020202020204" pitchFamily="34" charset="0"/>
              </a:rPr>
              <a:t> </a:t>
            </a:r>
            <a:r>
              <a:rPr lang="en-US" sz="2500" b="1" i="1" dirty="0" err="1">
                <a:solidFill>
                  <a:srgbClr val="000000"/>
                </a:solidFill>
                <a:ea typeface="Times New Roman" panose="02020603050405020304" pitchFamily="18" charset="0"/>
                <a:cs typeface="Arial" panose="020B0604020202020204" pitchFamily="34" charset="0"/>
              </a:rPr>
              <a:t>chuyển</a:t>
            </a:r>
            <a:r>
              <a:rPr lang="en-US" sz="2500" b="1" i="1" dirty="0">
                <a:solidFill>
                  <a:srgbClr val="000000"/>
                </a:solidFill>
                <a:ea typeface="Times New Roman" panose="02020603050405020304" pitchFamily="18" charset="0"/>
                <a:cs typeface="Arial" panose="020B0604020202020204" pitchFamily="34" charset="0"/>
              </a:rPr>
              <a:t> </a:t>
            </a:r>
            <a:r>
              <a:rPr lang="en-US" sz="2500" b="1" i="1" dirty="0" err="1">
                <a:solidFill>
                  <a:srgbClr val="000000"/>
                </a:solidFill>
                <a:ea typeface="Times New Roman" panose="02020603050405020304" pitchFamily="18" charset="0"/>
                <a:cs typeface="Arial" panose="020B0604020202020204" pitchFamily="34" charset="0"/>
              </a:rPr>
              <a:t>lại</a:t>
            </a:r>
            <a:r>
              <a:rPr lang="en-US" sz="2500" b="1" i="1" dirty="0">
                <a:solidFill>
                  <a:srgbClr val="000000"/>
                </a:solidFill>
                <a:ea typeface="Times New Roman" panose="02020603050405020304" pitchFamily="18" charset="0"/>
                <a:cs typeface="Arial" panose="020B0604020202020204" pitchFamily="34" charset="0"/>
              </a:rPr>
              <a:t> </a:t>
            </a:r>
            <a:r>
              <a:rPr lang="en-US" sz="2500" b="1" i="1" dirty="0" err="1">
                <a:solidFill>
                  <a:srgbClr val="000000"/>
                </a:solidFill>
                <a:ea typeface="Times New Roman" panose="02020603050405020304" pitchFamily="18" charset="0"/>
                <a:cs typeface="Arial" panose="020B0604020202020204" pitchFamily="34" charset="0"/>
              </a:rPr>
              <a:t>gần</a:t>
            </a:r>
            <a:r>
              <a:rPr lang="en-US" sz="2500" b="1" i="1" dirty="0">
                <a:solidFill>
                  <a:srgbClr val="000000"/>
                </a:solidFill>
                <a:ea typeface="Times New Roman" panose="02020603050405020304" pitchFamily="18" charset="0"/>
                <a:cs typeface="Arial" panose="020B0604020202020204" pitchFamily="34" charset="0"/>
              </a:rPr>
              <a:t> </a:t>
            </a:r>
            <a:r>
              <a:rPr lang="en-US" sz="2500" b="1" i="1" dirty="0" err="1">
                <a:solidFill>
                  <a:srgbClr val="000000"/>
                </a:solidFill>
                <a:ea typeface="Times New Roman" panose="02020603050405020304" pitchFamily="18" charset="0"/>
                <a:cs typeface="Arial" panose="020B0604020202020204" pitchFamily="34" charset="0"/>
              </a:rPr>
              <a:t>thanh</a:t>
            </a:r>
            <a:r>
              <a:rPr lang="en-US" sz="2500" b="1" i="1" dirty="0">
                <a:solidFill>
                  <a:srgbClr val="000000"/>
                </a:solidFill>
                <a:ea typeface="Times New Roman" panose="02020603050405020304" pitchFamily="18" charset="0"/>
                <a:cs typeface="Arial" panose="020B0604020202020204" pitchFamily="34" charset="0"/>
              </a:rPr>
              <a:t> </a:t>
            </a:r>
            <a:r>
              <a:rPr lang="en-US" sz="2500" b="1" i="1" dirty="0" err="1">
                <a:solidFill>
                  <a:srgbClr val="000000"/>
                </a:solidFill>
                <a:ea typeface="Times New Roman" panose="02020603050405020304" pitchFamily="18" charset="0"/>
                <a:cs typeface="Arial" panose="020B0604020202020204" pitchFamily="34" charset="0"/>
              </a:rPr>
              <a:t>sắt</a:t>
            </a:r>
            <a:r>
              <a:rPr lang="en-US" sz="2500" b="1" i="1" dirty="0">
                <a:solidFill>
                  <a:srgbClr val="000000"/>
                </a:solidFill>
                <a:ea typeface="Times New Roman" panose="02020603050405020304" pitchFamily="18" charset="0"/>
                <a:cs typeface="Arial" panose="020B0604020202020204" pitchFamily="34" charset="0"/>
              </a:rPr>
              <a:t>? </a:t>
            </a:r>
            <a:endParaRPr lang="en-US" altLang="en-US" sz="2500" dirty="0">
              <a:cs typeface="Arial" panose="020B0604020202020204" pitchFamily="34" charset="0"/>
            </a:endParaRPr>
          </a:p>
          <a:p>
            <a:pPr algn="just" eaLnBrk="1" hangingPunct="1">
              <a:spcBef>
                <a:spcPts val="0"/>
              </a:spcBef>
              <a:buFontTx/>
              <a:buNone/>
            </a:pPr>
            <a:endParaRPr lang="en-US" altLang="en-US" sz="2500" dirty="0">
              <a:cs typeface="Arial" panose="020B0604020202020204" pitchFamily="34" charset="0"/>
            </a:endParaRPr>
          </a:p>
        </p:txBody>
      </p:sp>
      <p:sp>
        <p:nvSpPr>
          <p:cNvPr id="22" name="Rectangle: Rounded Corners 21"/>
          <p:cNvSpPr/>
          <p:nvPr/>
        </p:nvSpPr>
        <p:spPr>
          <a:xfrm>
            <a:off x="415971" y="1367059"/>
            <a:ext cx="11275469" cy="513355"/>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23" name="Text Box 29"/>
          <p:cNvSpPr txBox="1">
            <a:spLocks noChangeArrowheads="1"/>
          </p:cNvSpPr>
          <p:nvPr/>
        </p:nvSpPr>
        <p:spPr bwMode="auto">
          <a:xfrm>
            <a:off x="694573" y="1392543"/>
            <a:ext cx="11155190" cy="474104"/>
          </a:xfrm>
          <a:prstGeom prst="rect">
            <a:avLst/>
          </a:prstGeom>
          <a:noFill/>
          <a:ln>
            <a:noFill/>
          </a:ln>
          <a:effectLst/>
        </p:spPr>
        <p:txBody>
          <a:bodyPr wrap="square">
            <a:spAutoFit/>
          </a:bodyPr>
          <a:lstStyle/>
          <a:p>
            <a:pPr marL="0" marR="0" algn="ctr">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Quan sát thí nghiệm: được mô tả trong hình</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29" name="Group 28"/>
          <p:cNvGrpSpPr/>
          <p:nvPr/>
        </p:nvGrpSpPr>
        <p:grpSpPr>
          <a:xfrm>
            <a:off x="175831" y="1195476"/>
            <a:ext cx="518742" cy="492626"/>
            <a:chOff x="501379" y="507464"/>
            <a:chExt cx="518742" cy="492626"/>
          </a:xfrm>
        </p:grpSpPr>
        <p:sp>
          <p:nvSpPr>
            <p:cNvPr id="30" name="Oval 29"/>
            <p:cNvSpPr/>
            <p:nvPr/>
          </p:nvSpPr>
          <p:spPr>
            <a:xfrm>
              <a:off x="501379" y="507464"/>
              <a:ext cx="518742" cy="492626"/>
            </a:xfrm>
            <a:prstGeom prst="ellipse">
              <a:avLst/>
            </a:prstGeom>
            <a:solidFill>
              <a:schemeClr val="bg1"/>
            </a:solidFill>
            <a:ln cmpd="thickThi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2227" b="89879" l="9494" r="98101">
                          <a14:foregroundMark x1="42405" y1="8097" x2="42405" y2="8097"/>
                          <a14:foregroundMark x1="54747" y1="5061" x2="54747" y2="5061"/>
                          <a14:foregroundMark x1="53481" y1="2227" x2="53481" y2="2227"/>
                          <a14:foregroundMark x1="92089" y1="39271" x2="92089" y2="39271"/>
                          <a14:foregroundMark x1="98101" y1="36437" x2="98101" y2="36437"/>
                        </a14:backgroundRemoval>
                      </a14:imgEffect>
                    </a14:imgLayer>
                  </a14:imgProps>
                </a:ext>
                <a:ext uri="{28A0092B-C50C-407E-A947-70E740481C1C}">
                  <a14:useLocalDpi xmlns:a14="http://schemas.microsoft.com/office/drawing/2010/main" val="0"/>
                </a:ext>
              </a:extLst>
            </a:blip>
            <a:srcRect r="-16970" b="22269"/>
            <a:stretch>
              <a:fillRect/>
            </a:stretch>
          </p:blipFill>
          <p:spPr>
            <a:xfrm flipH="1">
              <a:off x="501379" y="541049"/>
              <a:ext cx="480281" cy="442625"/>
            </a:xfrm>
            <a:prstGeom prst="rect">
              <a:avLst/>
            </a:prstGeom>
          </p:spPr>
        </p:pic>
      </p:grpSp>
      <p:pic>
        <p:nvPicPr>
          <p:cNvPr id="4" name="Picture 3" descr="Diagram&#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rcRect l="22046" t="12963" r="49779" b="14445"/>
          <a:stretch>
            <a:fillRect/>
          </a:stretch>
        </p:blipFill>
        <p:spPr>
          <a:xfrm rot="5400000">
            <a:off x="1548408" y="966491"/>
            <a:ext cx="2270089" cy="4386694"/>
          </a:xfrm>
          <a:prstGeom prst="rect">
            <a:avLst/>
          </a:prstGeom>
        </p:spPr>
      </p:pic>
      <p:pic>
        <p:nvPicPr>
          <p:cNvPr id="24" name="Picture 23" descr="Diagram&#10;&#10;Description automatically generated"/>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40000" contrast="20000"/>
                    </a14:imgEffect>
                  </a14:imgLayer>
                </a14:imgProps>
              </a:ext>
              <a:ext uri="{28A0092B-C50C-407E-A947-70E740481C1C}">
                <a14:useLocalDpi xmlns:a14="http://schemas.microsoft.com/office/drawing/2010/main" val="0"/>
              </a:ext>
            </a:extLst>
          </a:blip>
          <a:srcRect l="55905" t="11736" r="23922" b="14445"/>
          <a:stretch>
            <a:fillRect/>
          </a:stretch>
        </p:blipFill>
        <p:spPr>
          <a:xfrm rot="5400000">
            <a:off x="7214035" y="451190"/>
            <a:ext cx="1980585" cy="5435855"/>
          </a:xfrm>
          <a:prstGeom prst="rect">
            <a:avLst/>
          </a:prstGeom>
        </p:spPr>
      </p:pic>
      <p:sp>
        <p:nvSpPr>
          <p:cNvPr id="25" name="Rectangle 41"/>
          <p:cNvSpPr>
            <a:spLocks noChangeArrowheads="1"/>
          </p:cNvSpPr>
          <p:nvPr/>
        </p:nvSpPr>
        <p:spPr bwMode="auto">
          <a:xfrm>
            <a:off x="731787" y="5286186"/>
            <a:ext cx="1065922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292100" marR="0" indent="-292100" algn="just">
              <a:spcBef>
                <a:spcPts val="0"/>
              </a:spcBef>
              <a:buNone/>
            </a:pPr>
            <a:r>
              <a:rPr lang="en-US" sz="2500" dirty="0">
                <a:solidFill>
                  <a:srgbClr val="000000"/>
                </a:solidFill>
                <a:ea typeface="Times New Roman" panose="02020603050405020304" pitchFamily="18" charset="0"/>
                <a:cs typeface="Arial" panose="020B0604020202020204" pitchFamily="34" charset="0"/>
              </a:rPr>
              <a:t>2. Xe </a:t>
            </a:r>
            <a:r>
              <a:rPr lang="en-US" sz="2500" dirty="0" err="1">
                <a:solidFill>
                  <a:srgbClr val="000000"/>
                </a:solidFill>
                <a:ea typeface="Times New Roman" panose="02020603050405020304" pitchFamily="18" charset="0"/>
                <a:cs typeface="Arial" panose="020B0604020202020204" pitchFamily="34" charset="0"/>
              </a:rPr>
              <a:t>lăn</a:t>
            </a:r>
            <a:r>
              <a:rPr lang="en-US" sz="2500" dirty="0">
                <a:solidFill>
                  <a:srgbClr val="000000"/>
                </a:solidFill>
                <a:ea typeface="Times New Roman" panose="02020603050405020304" pitchFamily="18" charset="0"/>
                <a:cs typeface="Arial" panose="020B0604020202020204" pitchFamily="34" charset="0"/>
              </a:rPr>
              <a:t> 1 </a:t>
            </a:r>
            <a:r>
              <a:rPr lang="en-US" sz="2500" dirty="0" err="1">
                <a:solidFill>
                  <a:srgbClr val="000000"/>
                </a:solidFill>
                <a:ea typeface="Times New Roman" panose="02020603050405020304" pitchFamily="18" charset="0"/>
                <a:cs typeface="Arial" panose="020B0604020202020204" pitchFamily="34" charset="0"/>
              </a:rPr>
              <a:t>có</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khối</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lượng</a:t>
            </a:r>
            <a:r>
              <a:rPr lang="en-US" sz="2500" dirty="0">
                <a:solidFill>
                  <a:srgbClr val="000000"/>
                </a:solidFill>
                <a:ea typeface="Times New Roman" panose="02020603050405020304" pitchFamily="18" charset="0"/>
                <a:cs typeface="Arial" panose="020B0604020202020204" pitchFamily="34" charset="0"/>
              </a:rPr>
              <a:t> m</a:t>
            </a:r>
            <a:r>
              <a:rPr lang="en-US" sz="2500" baseline="-25000" dirty="0">
                <a:solidFill>
                  <a:srgbClr val="000000"/>
                </a:solidFill>
                <a:ea typeface="Times New Roman" panose="02020603050405020304" pitchFamily="18" charset="0"/>
                <a:cs typeface="Arial" panose="020B0604020202020204" pitchFamily="34" charset="0"/>
              </a:rPr>
              <a:t>1</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và</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có</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gần</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một</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lò</a:t>
            </a:r>
            <a:r>
              <a:rPr lang="en-US" sz="2500" dirty="0">
                <a:solidFill>
                  <a:srgbClr val="000000"/>
                </a:solidFill>
                <a:ea typeface="Times New Roman" panose="02020603050405020304" pitchFamily="18" charset="0"/>
                <a:cs typeface="Arial" panose="020B0604020202020204" pitchFamily="34" charset="0"/>
              </a:rPr>
              <a:t> xo </a:t>
            </a:r>
            <a:r>
              <a:rPr lang="en-US" sz="2500" dirty="0" err="1">
                <a:solidFill>
                  <a:srgbClr val="000000"/>
                </a:solidFill>
                <a:ea typeface="Times New Roman" panose="02020603050405020304" pitchFamily="18" charset="0"/>
                <a:cs typeface="Arial" panose="020B0604020202020204" pitchFamily="34" charset="0"/>
              </a:rPr>
              <a:t>nhẹ</a:t>
            </a:r>
            <a:r>
              <a:rPr lang="en-US" sz="2500" dirty="0">
                <a:solidFill>
                  <a:srgbClr val="000000"/>
                </a:solidFill>
                <a:ea typeface="Times New Roman" panose="02020603050405020304" pitchFamily="18" charset="0"/>
                <a:cs typeface="Arial" panose="020B0604020202020204" pitchFamily="34" charset="0"/>
              </a:rPr>
              <a:t>. Xe </a:t>
            </a:r>
            <a:r>
              <a:rPr lang="en-US" sz="2500" dirty="0" err="1">
                <a:solidFill>
                  <a:srgbClr val="000000"/>
                </a:solidFill>
                <a:ea typeface="Times New Roman" panose="02020603050405020304" pitchFamily="18" charset="0"/>
                <a:cs typeface="Arial" panose="020B0604020202020204" pitchFamily="34" charset="0"/>
              </a:rPr>
              <a:t>lăn</a:t>
            </a:r>
            <a:r>
              <a:rPr lang="en-US" sz="2500" dirty="0">
                <a:solidFill>
                  <a:srgbClr val="000000"/>
                </a:solidFill>
                <a:ea typeface="Times New Roman" panose="02020603050405020304" pitchFamily="18" charset="0"/>
                <a:cs typeface="Arial" panose="020B0604020202020204" pitchFamily="34" charset="0"/>
              </a:rPr>
              <a:t> 2 </a:t>
            </a:r>
            <a:r>
              <a:rPr lang="en-US" sz="2500" dirty="0" err="1">
                <a:solidFill>
                  <a:srgbClr val="000000"/>
                </a:solidFill>
                <a:ea typeface="Times New Roman" panose="02020603050405020304" pitchFamily="18" charset="0"/>
                <a:cs typeface="Arial" panose="020B0604020202020204" pitchFamily="34" charset="0"/>
              </a:rPr>
              <a:t>có</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khối</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lượng</a:t>
            </a:r>
            <a:r>
              <a:rPr lang="en-US" sz="2500" dirty="0">
                <a:solidFill>
                  <a:srgbClr val="000000"/>
                </a:solidFill>
                <a:ea typeface="Times New Roman" panose="02020603050405020304" pitchFamily="18" charset="0"/>
                <a:cs typeface="Arial" panose="020B0604020202020204" pitchFamily="34" charset="0"/>
              </a:rPr>
              <a:t> m</a:t>
            </a:r>
            <a:r>
              <a:rPr lang="en-US" sz="2500" baseline="-25000" dirty="0">
                <a:solidFill>
                  <a:srgbClr val="000000"/>
                </a:solidFill>
                <a:ea typeface="Times New Roman" panose="02020603050405020304" pitchFamily="18" charset="0"/>
                <a:cs typeface="Arial" panose="020B0604020202020204" pitchFamily="34" charset="0"/>
              </a:rPr>
              <a:t>2</a:t>
            </a:r>
            <a:r>
              <a:rPr lang="en-US" sz="2500" dirty="0">
                <a:solidFill>
                  <a:srgbClr val="000000"/>
                </a:solidFill>
                <a:ea typeface="Times New Roman" panose="02020603050405020304" pitchFamily="18" charset="0"/>
                <a:cs typeface="Arial" panose="020B0604020202020204" pitchFamily="34" charset="0"/>
              </a:rPr>
              <a:t>. Cho </a:t>
            </a:r>
            <a:r>
              <a:rPr lang="en-US" sz="2500" dirty="0" err="1">
                <a:solidFill>
                  <a:srgbClr val="000000"/>
                </a:solidFill>
                <a:ea typeface="Times New Roman" panose="02020603050405020304" pitchFamily="18" charset="0"/>
                <a:cs typeface="Arial" panose="020B0604020202020204" pitchFamily="34" charset="0"/>
              </a:rPr>
              <a:t>hai</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xe</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áp</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lại</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gần</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nhau</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bằng</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cách</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buộc</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dây</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để</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nén</a:t>
            </a:r>
            <a:r>
              <a:rPr lang="en-US" sz="2500" dirty="0">
                <a:solidFill>
                  <a:srgbClr val="000000"/>
                </a:solidFill>
                <a:ea typeface="Times New Roman" panose="02020603050405020304" pitchFamily="18" charset="0"/>
                <a:cs typeface="Arial" panose="020B0604020202020204" pitchFamily="34" charset="0"/>
              </a:rPr>
              <a:t> </a:t>
            </a:r>
            <a:r>
              <a:rPr lang="en-US" sz="2500" dirty="0" err="1">
                <a:solidFill>
                  <a:srgbClr val="000000"/>
                </a:solidFill>
                <a:ea typeface="Times New Roman" panose="02020603050405020304" pitchFamily="18" charset="0"/>
                <a:cs typeface="Arial" panose="020B0604020202020204" pitchFamily="34" charset="0"/>
              </a:rPr>
              <a:t>lò</a:t>
            </a:r>
            <a:r>
              <a:rPr lang="en-US" sz="2500" dirty="0">
                <a:solidFill>
                  <a:srgbClr val="000000"/>
                </a:solidFill>
                <a:ea typeface="Times New Roman" panose="02020603050405020304" pitchFamily="18" charset="0"/>
                <a:cs typeface="Arial" panose="020B0604020202020204" pitchFamily="34" charset="0"/>
              </a:rPr>
              <a:t> xo. </a:t>
            </a:r>
            <a:r>
              <a:rPr lang="en-US" sz="2500" b="1" dirty="0">
                <a:solidFill>
                  <a:srgbClr val="000000"/>
                </a:solidFill>
                <a:ea typeface="Times New Roman" panose="02020603050405020304" pitchFamily="18" charset="0"/>
                <a:cs typeface="Arial" panose="020B0604020202020204" pitchFamily="34" charset="0"/>
              </a:rPr>
              <a:t>Quan </a:t>
            </a:r>
            <a:r>
              <a:rPr lang="en-US" sz="2500" b="1" dirty="0" err="1">
                <a:solidFill>
                  <a:srgbClr val="000000"/>
                </a:solidFill>
                <a:ea typeface="Times New Roman" panose="02020603050405020304" pitchFamily="18" charset="0"/>
                <a:cs typeface="Arial" panose="020B0604020202020204" pitchFamily="34" charset="0"/>
              </a:rPr>
              <a:t>sát</a:t>
            </a:r>
            <a:r>
              <a:rPr lang="en-US" sz="2500" b="1" dirty="0">
                <a:solidFill>
                  <a:srgbClr val="000000"/>
                </a:solidFill>
                <a:ea typeface="Times New Roman" panose="02020603050405020304" pitchFamily="18" charset="0"/>
                <a:cs typeface="Arial" panose="020B0604020202020204" pitchFamily="34" charset="0"/>
              </a:rPr>
              <a:t> </a:t>
            </a:r>
            <a:r>
              <a:rPr lang="en-US" sz="2500" b="1" dirty="0" err="1">
                <a:solidFill>
                  <a:srgbClr val="000000"/>
                </a:solidFill>
                <a:ea typeface="Times New Roman" panose="02020603050405020304" pitchFamily="18" charset="0"/>
                <a:cs typeface="Arial" panose="020B0604020202020204" pitchFamily="34" charset="0"/>
              </a:rPr>
              <a:t>hiện</a:t>
            </a:r>
            <a:r>
              <a:rPr lang="en-US" sz="2500" b="1" dirty="0">
                <a:solidFill>
                  <a:srgbClr val="000000"/>
                </a:solidFill>
                <a:ea typeface="Times New Roman" panose="02020603050405020304" pitchFamily="18" charset="0"/>
                <a:cs typeface="Arial" panose="020B0604020202020204" pitchFamily="34" charset="0"/>
              </a:rPr>
              <a:t> </a:t>
            </a:r>
            <a:r>
              <a:rPr lang="en-US" sz="2500" b="1" dirty="0" err="1">
                <a:solidFill>
                  <a:srgbClr val="000000"/>
                </a:solidFill>
                <a:ea typeface="Times New Roman" panose="02020603050405020304" pitchFamily="18" charset="0"/>
                <a:cs typeface="Arial" panose="020B0604020202020204" pitchFamily="34" charset="0"/>
              </a:rPr>
              <a:t>tượng</a:t>
            </a:r>
            <a:r>
              <a:rPr lang="en-US" sz="2500" b="1" dirty="0">
                <a:solidFill>
                  <a:srgbClr val="000000"/>
                </a:solidFill>
                <a:ea typeface="Times New Roman" panose="02020603050405020304" pitchFamily="18" charset="0"/>
                <a:cs typeface="Arial" panose="020B0604020202020204" pitchFamily="34" charset="0"/>
              </a:rPr>
              <a:t> </a:t>
            </a:r>
            <a:r>
              <a:rPr lang="en-US" sz="2500" b="1" dirty="0" err="1">
                <a:solidFill>
                  <a:srgbClr val="000000"/>
                </a:solidFill>
                <a:ea typeface="Times New Roman" panose="02020603050405020304" pitchFamily="18" charset="0"/>
                <a:cs typeface="Arial" panose="020B0604020202020204" pitchFamily="34" charset="0"/>
              </a:rPr>
              <a:t>xảy</a:t>
            </a:r>
            <a:r>
              <a:rPr lang="en-US" sz="2500" b="1" dirty="0">
                <a:solidFill>
                  <a:srgbClr val="000000"/>
                </a:solidFill>
                <a:ea typeface="Times New Roman" panose="02020603050405020304" pitchFamily="18" charset="0"/>
                <a:cs typeface="Arial" panose="020B0604020202020204" pitchFamily="34" charset="0"/>
              </a:rPr>
              <a:t> </a:t>
            </a:r>
            <a:r>
              <a:rPr lang="en-US" sz="2500" b="1" dirty="0" err="1">
                <a:solidFill>
                  <a:srgbClr val="000000"/>
                </a:solidFill>
                <a:ea typeface="Times New Roman" panose="02020603050405020304" pitchFamily="18" charset="0"/>
                <a:cs typeface="Arial" panose="020B0604020202020204" pitchFamily="34" charset="0"/>
              </a:rPr>
              <a:t>ra</a:t>
            </a:r>
            <a:r>
              <a:rPr lang="en-US" sz="2500" b="1" dirty="0">
                <a:solidFill>
                  <a:srgbClr val="000000"/>
                </a:solidFill>
                <a:ea typeface="Times New Roman" panose="02020603050405020304" pitchFamily="18" charset="0"/>
                <a:cs typeface="Arial" panose="020B0604020202020204" pitchFamily="34" charset="0"/>
              </a:rPr>
              <a:t> </a:t>
            </a:r>
            <a:r>
              <a:rPr lang="en-US" sz="2500" b="1" dirty="0" err="1">
                <a:solidFill>
                  <a:srgbClr val="000000"/>
                </a:solidFill>
                <a:ea typeface="Times New Roman" panose="02020603050405020304" pitchFamily="18" charset="0"/>
                <a:cs typeface="Arial" panose="020B0604020202020204" pitchFamily="34" charset="0"/>
              </a:rPr>
              <a:t>khi</a:t>
            </a:r>
            <a:r>
              <a:rPr lang="en-US" sz="2500" b="1" dirty="0">
                <a:solidFill>
                  <a:srgbClr val="000000"/>
                </a:solidFill>
                <a:ea typeface="Times New Roman" panose="02020603050405020304" pitchFamily="18" charset="0"/>
                <a:cs typeface="Arial" panose="020B0604020202020204" pitchFamily="34" charset="0"/>
              </a:rPr>
              <a:t> </a:t>
            </a:r>
            <a:r>
              <a:rPr lang="en-US" sz="2500" b="1" dirty="0" err="1">
                <a:solidFill>
                  <a:srgbClr val="000000"/>
                </a:solidFill>
                <a:ea typeface="Times New Roman" panose="02020603050405020304" pitchFamily="18" charset="0"/>
                <a:cs typeface="Arial" panose="020B0604020202020204" pitchFamily="34" charset="0"/>
              </a:rPr>
              <a:t>đốt</a:t>
            </a:r>
            <a:r>
              <a:rPr lang="en-US" sz="2500" b="1" dirty="0">
                <a:solidFill>
                  <a:srgbClr val="000000"/>
                </a:solidFill>
                <a:ea typeface="Times New Roman" panose="02020603050405020304" pitchFamily="18" charset="0"/>
                <a:cs typeface="Arial" panose="020B0604020202020204" pitchFamily="34" charset="0"/>
              </a:rPr>
              <a:t> </a:t>
            </a:r>
            <a:r>
              <a:rPr lang="en-US" sz="2500" b="1" dirty="0" err="1">
                <a:solidFill>
                  <a:srgbClr val="000000"/>
                </a:solidFill>
                <a:ea typeface="Times New Roman" panose="02020603050405020304" pitchFamily="18" charset="0"/>
                <a:cs typeface="Arial" panose="020B0604020202020204" pitchFamily="34" charset="0"/>
              </a:rPr>
              <a:t>sợi</a:t>
            </a:r>
            <a:r>
              <a:rPr lang="en-US" sz="2500" b="1" dirty="0">
                <a:solidFill>
                  <a:srgbClr val="000000"/>
                </a:solidFill>
                <a:ea typeface="Times New Roman" panose="02020603050405020304" pitchFamily="18" charset="0"/>
                <a:cs typeface="Arial" panose="020B0604020202020204" pitchFamily="34" charset="0"/>
              </a:rPr>
              <a:t> </a:t>
            </a:r>
            <a:r>
              <a:rPr lang="en-US" sz="2500" b="1" dirty="0" err="1">
                <a:solidFill>
                  <a:srgbClr val="000000"/>
                </a:solidFill>
                <a:ea typeface="Times New Roman" panose="02020603050405020304" pitchFamily="18" charset="0"/>
                <a:cs typeface="Arial" panose="020B0604020202020204" pitchFamily="34" charset="0"/>
              </a:rPr>
              <a:t>dây</a:t>
            </a:r>
            <a:r>
              <a:rPr lang="en-US" sz="2500" b="1" dirty="0">
                <a:solidFill>
                  <a:srgbClr val="000000"/>
                </a:solidFill>
                <a:ea typeface="Times New Roman" panose="02020603050405020304" pitchFamily="18" charset="0"/>
                <a:cs typeface="Arial" panose="020B0604020202020204" pitchFamily="34" charset="0"/>
              </a:rPr>
              <a:t> </a:t>
            </a:r>
            <a:r>
              <a:rPr lang="en-US" sz="2500" b="1" dirty="0" err="1">
                <a:solidFill>
                  <a:srgbClr val="000000"/>
                </a:solidFill>
                <a:ea typeface="Times New Roman" panose="02020603050405020304" pitchFamily="18" charset="0"/>
                <a:cs typeface="Arial" panose="020B0604020202020204" pitchFamily="34" charset="0"/>
              </a:rPr>
              <a:t>buộc</a:t>
            </a:r>
            <a:r>
              <a:rPr lang="en-US" sz="2500" b="1" i="1" dirty="0">
                <a:solidFill>
                  <a:srgbClr val="000000"/>
                </a:solidFill>
                <a:ea typeface="Times New Roman" panose="02020603050405020304" pitchFamily="18" charset="0"/>
                <a:cs typeface="Arial" panose="020B0604020202020204" pitchFamily="34" charset="0"/>
              </a:rPr>
              <a:t>.</a:t>
            </a:r>
            <a:endParaRPr lang="en-US" sz="2500" b="1" dirty="0">
              <a:ea typeface="游明朝" panose="02020400000000000000" pitchFamily="18" charset="-128"/>
              <a:cs typeface="Arial" panose="020B0604020202020204" pitchFamily="34" charset="0"/>
            </a:endParaRPr>
          </a:p>
          <a:p>
            <a:pPr marL="292100" indent="-292100" algn="just" eaLnBrk="1" hangingPunct="1">
              <a:spcBef>
                <a:spcPts val="0"/>
              </a:spcBef>
              <a:buFontTx/>
              <a:buNone/>
            </a:pPr>
            <a:r>
              <a:rPr lang="en-US" altLang="en-US" sz="2500" dirty="0">
                <a:cs typeface="Arial" panose="020B0604020202020204" pitchFamily="34" charset="0"/>
              </a:rPr>
              <a:t>.   </a:t>
            </a:r>
            <a:endParaRPr lang="en-US" altLang="en-US" sz="2500" dirty="0">
              <a:cs typeface="Arial" panose="020B0604020202020204" pitchFamily="34" charset="0"/>
            </a:endParaRPr>
          </a:p>
          <a:p>
            <a:pPr marL="292100" indent="-292100" algn="just" eaLnBrk="1" hangingPunct="1">
              <a:spcBef>
                <a:spcPts val="0"/>
              </a:spcBef>
              <a:buFontTx/>
              <a:buNone/>
            </a:pPr>
            <a:r>
              <a:rPr lang="en-US" altLang="en-US" sz="2500" dirty="0">
                <a:cs typeface="Arial" panose="020B0604020202020204" pitchFamily="34" charset="0"/>
              </a:rPr>
              <a:t>      </a:t>
            </a:r>
            <a:endParaRPr lang="en-US" altLang="en-US" sz="2500" dirty="0">
              <a:cs typeface="Arial" panose="020B0604020202020204" pitchFamily="34" charset="0"/>
            </a:endParaRPr>
          </a:p>
          <a:p>
            <a:pPr algn="just" eaLnBrk="1" hangingPunct="1">
              <a:spcBef>
                <a:spcPts val="0"/>
              </a:spcBef>
              <a:buFontTx/>
              <a:buNone/>
            </a:pPr>
            <a:endParaRPr lang="en-US" altLang="en-US" sz="2500" dirty="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242" name="Object 6"/>
              <p:cNvSpPr txBox="1"/>
              <p:nvPr/>
            </p:nvSpPr>
            <p:spPr bwMode="auto">
              <a:xfrm>
                <a:off x="12218988" y="3543301"/>
                <a:ext cx="34925" cy="117475"/>
              </a:xfrm>
              <a:prstGeom prst="rect">
                <a:avLst/>
              </a:prstGeom>
              <a:solidFill>
                <a:schemeClr val="bg1"/>
              </a:solidFill>
              <a:ln>
                <a:noFill/>
              </a:ln>
            </p:spPr>
            <p:txBody>
              <a:bodyPr>
                <a:normAutofit fontScale="25000" lnSpcReduction="20000"/>
              </a:bodyPr>
              <a:lstStyle/>
              <a:p>
                <a14:m>
                  <m:oMathPara xmlns:m="http://schemas.openxmlformats.org/officeDocument/2006/math">
                    <m:oMathParaPr>
                      <m:jc m:val="left"/>
                    </m:oMathParaPr>
                    <m:oMath xmlns:m="http://schemas.openxmlformats.org/officeDocument/2006/math">
                      <m:acc>
                        <m:accPr>
                          <m:chr m:val="⃗"/>
                          <m:ctrlPr>
                            <a:rPr lang="en-US" i="1">
                              <a:solidFill>
                                <a:srgbClr val="000000"/>
                              </a:solidFill>
                              <a:latin typeface="Cambria Math" panose="02040503050406030204"/>
                            </a:rPr>
                          </m:ctrlPr>
                        </m:accPr>
                        <m:e>
                          <m:r>
                            <m:rPr>
                              <m:sty m:val="p"/>
                            </m:rPr>
                            <a:rPr lang="en-US" i="0">
                              <a:solidFill>
                                <a:srgbClr val="000000"/>
                              </a:solidFill>
                              <a:latin typeface="Cambria Math" panose="02040503050406030204" pitchFamily="18" charset="0"/>
                            </a:rPr>
                            <m:t>a</m:t>
                          </m:r>
                        </m:e>
                      </m:acc>
                      <m: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r>
                        <a:rPr lang="en-US" i="0">
                          <a:solidFill>
                            <a:srgbClr val="000000"/>
                          </a:solidFill>
                          <a:latin typeface="Cambria Math" panose="02040503050406030204" pitchFamily="18" charset="0"/>
                        </a:rPr>
                        <m:t> </m:t>
                      </m:r>
                      <m:f>
                        <m:fPr>
                          <m:ctrlPr>
                            <a:rPr lang="en-US" i="1">
                              <a:solidFill>
                                <a:srgbClr val="000000"/>
                              </a:solidFill>
                              <a:latin typeface="Cambria Math" panose="02040503050406030204"/>
                            </a:rPr>
                          </m:ctrlPr>
                        </m:fPr>
                        <m:num>
                          <m:acc>
                            <m:accPr>
                              <m:chr m:val="⃗"/>
                              <m:ctrlPr>
                                <a:rPr lang="en-US" i="1">
                                  <a:solidFill>
                                    <a:srgbClr val="000000"/>
                                  </a:solidFill>
                                  <a:latin typeface="Cambria Math" panose="02040503050406030204"/>
                                </a:rPr>
                              </m:ctrlPr>
                            </m:accPr>
                            <m:e>
                              <m:r>
                                <m:rPr>
                                  <m:sty m:val="p"/>
                                </m:rPr>
                                <a:rPr lang="en-US" i="0">
                                  <a:solidFill>
                                    <a:srgbClr val="000000"/>
                                  </a:solidFill>
                                  <a:latin typeface="Cambria Math" panose="02040503050406030204" pitchFamily="18" charset="0"/>
                                </a:rPr>
                                <m:t>F</m:t>
                              </m:r>
                            </m:e>
                          </m:acc>
                        </m:num>
                        <m:den>
                          <m:r>
                            <m:rPr>
                              <m:nor/>
                            </m:rPr>
                            <a:rPr lang="en-US" i="0">
                              <a:solidFill>
                                <a:srgbClr val="000000"/>
                              </a:solidFill>
                              <a:latin typeface="Cambria Math" panose="02040503050406030204" pitchFamily="18" charset="0"/>
                            </a:rPr>
                            <m:t>m</m:t>
                          </m:r>
                          <m:r>
                            <m:rPr>
                              <m:nor/>
                            </m:rPr>
                            <a:rPr lang="en-US" i="0">
                              <a:solidFill>
                                <a:srgbClr val="000000"/>
                              </a:solidFill>
                              <a:latin typeface="Cambria Math" panose="02040503050406030204" pitchFamily="18" charset="0"/>
                            </a:rPr>
                            <m:t> </m:t>
                          </m:r>
                        </m:den>
                      </m:f>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hay</m:t>
                      </m:r>
                      <m:r>
                        <m:rPr>
                          <m:nor/>
                        </m:rPr>
                        <a:rPr lang="en-US" i="0">
                          <a:solidFill>
                            <a:srgbClr val="000000"/>
                          </a:solidFill>
                          <a:latin typeface="Cambria Math" panose="02040503050406030204" pitchFamily="18" charset="0"/>
                        </a:rPr>
                        <m:t>  </m:t>
                      </m:r>
                      <m:acc>
                        <m:accPr>
                          <m:chr m:val="⃗"/>
                          <m:ctrlPr>
                            <a:rPr lang="en-US" i="1">
                              <a:solidFill>
                                <a:srgbClr val="000000"/>
                              </a:solidFill>
                              <a:latin typeface="Cambria Math" panose="02040503050406030204"/>
                            </a:rPr>
                          </m:ctrlPr>
                        </m:accPr>
                        <m:e>
                          <m:r>
                            <m:rPr>
                              <m:nor/>
                            </m:rPr>
                            <a:rPr lang="en-US" i="0">
                              <a:solidFill>
                                <a:srgbClr val="000000"/>
                              </a:solidFill>
                              <a:latin typeface="Cambria Math" panose="02040503050406030204" pitchFamily="18" charset="0"/>
                            </a:rPr>
                            <m:t>F</m:t>
                          </m:r>
                        </m:e>
                      </m:acc>
                      <m: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m</m:t>
                      </m:r>
                      <m:acc>
                        <m:accPr>
                          <m:chr m:val="⃗"/>
                          <m:ctrlPr>
                            <a:rPr lang="en-US" i="1">
                              <a:solidFill>
                                <a:srgbClr val="000000"/>
                              </a:solidFill>
                              <a:latin typeface="Cambria Math" panose="02040503050406030204"/>
                            </a:rPr>
                          </m:ctrlPr>
                        </m:accPr>
                        <m:e>
                          <m:r>
                            <m:rPr>
                              <m:nor/>
                            </m:rPr>
                            <a:rPr lang="en-US" i="0">
                              <a:solidFill>
                                <a:srgbClr val="000000"/>
                              </a:solidFill>
                              <a:latin typeface="Cambria Math" panose="02040503050406030204" pitchFamily="18" charset="0"/>
                            </a:rPr>
                            <m:t>a</m:t>
                          </m:r>
                        </m:e>
                      </m:acc>
                    </m:oMath>
                  </m:oMathPara>
                </a14:m>
                <a:endParaRPr lang="en-US"/>
              </a:p>
            </p:txBody>
          </p:sp>
        </mc:Choice>
        <mc:Fallback>
          <p:sp>
            <p:nvSpPr>
              <p:cNvPr id="10242" name="Object 6"/>
              <p:cNvSpPr txBox="1">
                <a:spLocks noRot="1" noChangeAspect="1" noMove="1" noResize="1" noEditPoints="1" noAdjustHandles="1" noChangeArrowheads="1" noChangeShapeType="1" noTextEdit="1"/>
              </p:cNvSpPr>
              <p:nvPr/>
            </p:nvSpPr>
            <p:spPr bwMode="auto">
              <a:xfrm>
                <a:off x="12218988" y="3543301"/>
                <a:ext cx="34925" cy="117475"/>
              </a:xfrm>
              <a:prstGeom prst="rect">
                <a:avLst/>
              </a:prstGeom>
              <a:blipFill rotWithShape="1">
                <a:blip r:embed="rId1"/>
                <a:stretch>
                  <a:fillRect l="-911" t="-1" r="-469999" b="-467567"/>
                </a:stretch>
              </a:blipFill>
              <a:ln>
                <a:noFill/>
              </a:ln>
            </p:spPr>
            <p:txBody>
              <a:bodyPr/>
              <a:lstStyle/>
              <a:p>
                <a:r>
                  <a:rPr lang="en-US" altLang="en-US">
                    <a:noFill/>
                  </a:rPr>
                  <a:t> </a:t>
                </a:r>
              </a:p>
            </p:txBody>
          </p:sp>
        </mc:Fallback>
      </mc:AlternateContent>
      <p:sp>
        <p:nvSpPr>
          <p:cNvPr id="10243" name="Rectangle 2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cs typeface="Arial" panose="020B0604020202020204" pitchFamily="34" charset="0"/>
            </a:endParaRPr>
          </a:p>
        </p:txBody>
      </p:sp>
      <p:sp>
        <p:nvSpPr>
          <p:cNvPr id="10244" name="Rectangle 32"/>
          <p:cNvSpPr>
            <a:spLocks noGrp="1" noChangeArrowheads="1"/>
          </p:cNvSpPr>
          <p:nvPr>
            <p:ph idx="1"/>
          </p:nvPr>
        </p:nvSpPr>
        <p:spPr>
          <a:xfrm>
            <a:off x="77208" y="710324"/>
            <a:ext cx="8229600" cy="663575"/>
          </a:xfrm>
        </p:spPr>
        <p:txBody>
          <a:bodyPr/>
          <a:lstStyle/>
          <a:p>
            <a:pPr eaLnBrk="1" hangingPunct="1">
              <a:buFontTx/>
              <a:buNone/>
            </a:pPr>
            <a:r>
              <a:rPr lang="en-US" altLang="en-US" i="1">
                <a:solidFill>
                  <a:srgbClr val="0070C0"/>
                </a:solidFill>
                <a:latin typeface="Arial" panose="020B0604020202020204" pitchFamily="34" charset="0"/>
                <a:cs typeface="Arial" panose="020B0604020202020204" pitchFamily="34" charset="0"/>
              </a:rPr>
              <a:t>1. Lực tương tác giữa hai vật </a:t>
            </a:r>
            <a:endParaRPr lang="en-US" altLang="en-US" i="1">
              <a:solidFill>
                <a:srgbClr val="0070C0"/>
              </a:solidFill>
              <a:latin typeface="Arial" panose="020B0604020202020204" pitchFamily="34" charset="0"/>
              <a:cs typeface="Arial" panose="020B0604020202020204" pitchFamily="34" charset="0"/>
            </a:endParaRPr>
          </a:p>
        </p:txBody>
      </p:sp>
      <p:grpSp>
        <p:nvGrpSpPr>
          <p:cNvPr id="11" name="Group 10"/>
          <p:cNvGrpSpPr/>
          <p:nvPr/>
        </p:nvGrpSpPr>
        <p:grpSpPr>
          <a:xfrm>
            <a:off x="-161585" y="104513"/>
            <a:ext cx="8603569" cy="542538"/>
            <a:chOff x="74035" y="2231322"/>
            <a:chExt cx="8550261" cy="757342"/>
          </a:xfrm>
        </p:grpSpPr>
        <p:grpSp>
          <p:nvGrpSpPr>
            <p:cNvPr id="12" name="Group 70"/>
            <p:cNvGrpSpPr/>
            <p:nvPr/>
          </p:nvGrpSpPr>
          <p:grpSpPr bwMode="auto">
            <a:xfrm>
              <a:off x="286106" y="2280389"/>
              <a:ext cx="5293350" cy="708275"/>
              <a:chOff x="564746" y="3403331"/>
              <a:chExt cx="2725828" cy="1364238"/>
            </a:xfrm>
          </p:grpSpPr>
          <p:pic>
            <p:nvPicPr>
              <p:cNvPr id="15" name="Picture 14" descr="empty-green-rectan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46" y="3403331"/>
                <a:ext cx="2725828"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green-top-fad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14"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Định luật 3 Newton</a:t>
              </a:r>
              <a:endParaRPr lang="en-US" sz="2800" dirty="0">
                <a:cs typeface="Arial" panose="020B0604020202020204" pitchFamily="34" charset="0"/>
              </a:endParaRPr>
            </a:p>
          </p:txBody>
        </p:sp>
      </p:grpSp>
      <p:pic>
        <p:nvPicPr>
          <p:cNvPr id="19" name="Picture 4" descr="empty-blue-rectangle"/>
          <p:cNvPicPr>
            <a:picLocks noChangeAspect="1" noChangeArrowheads="1"/>
          </p:cNvPicPr>
          <p:nvPr/>
        </p:nvPicPr>
        <p:blipFill>
          <a:blip r:embed="rId4"/>
          <a:srcRect/>
          <a:stretch>
            <a:fillRect/>
          </a:stretch>
        </p:blipFill>
        <p:spPr bwMode="auto">
          <a:xfrm>
            <a:off x="175831" y="4915762"/>
            <a:ext cx="11832746" cy="1392107"/>
          </a:xfrm>
          <a:prstGeom prst="rect">
            <a:avLst/>
          </a:prstGeom>
          <a:noFill/>
          <a:ln w="9525">
            <a:noFill/>
            <a:miter lim="800000"/>
            <a:headEnd/>
            <a:tailEnd/>
          </a:ln>
        </p:spPr>
      </p:pic>
      <p:sp>
        <p:nvSpPr>
          <p:cNvPr id="20" name="Rectangle 41"/>
          <p:cNvSpPr>
            <a:spLocks noChangeArrowheads="1"/>
          </p:cNvSpPr>
          <p:nvPr/>
        </p:nvSpPr>
        <p:spPr bwMode="auto">
          <a:xfrm>
            <a:off x="694573" y="5123418"/>
            <a:ext cx="10659227" cy="84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ctr">
              <a:buNone/>
            </a:pPr>
            <a:r>
              <a:rPr lang="en-US" sz="2600" dirty="0"/>
              <a:t>Thảo </a:t>
            </a:r>
            <a:r>
              <a:rPr lang="en-US" sz="2600" dirty="0" err="1"/>
              <a:t>luận</a:t>
            </a:r>
            <a:r>
              <a:rPr lang="en-US" sz="2600" dirty="0"/>
              <a:t> </a:t>
            </a:r>
            <a:r>
              <a:rPr lang="en-US" sz="2600" dirty="0" err="1"/>
              <a:t>để</a:t>
            </a:r>
            <a:r>
              <a:rPr lang="en-US" sz="2600" dirty="0"/>
              <a:t> </a:t>
            </a:r>
            <a:r>
              <a:rPr lang="en-US" sz="2600" dirty="0" err="1"/>
              <a:t>làm</a:t>
            </a:r>
            <a:r>
              <a:rPr lang="en-US" sz="2600" dirty="0"/>
              <a:t> </a:t>
            </a:r>
            <a:r>
              <a:rPr lang="en-US" sz="2600" dirty="0" err="1"/>
              <a:t>sáng</a:t>
            </a:r>
            <a:r>
              <a:rPr lang="en-US" sz="2600" dirty="0"/>
              <a:t> </a:t>
            </a:r>
            <a:r>
              <a:rPr lang="en-US" sz="2600" dirty="0" err="1"/>
              <a:t>tỏ</a:t>
            </a:r>
            <a:r>
              <a:rPr lang="en-US" sz="2600" dirty="0"/>
              <a:t> ý </a:t>
            </a:r>
            <a:r>
              <a:rPr lang="en-US" sz="2600" dirty="0" err="1"/>
              <a:t>kiến</a:t>
            </a:r>
            <a:r>
              <a:rPr lang="en-US" sz="2600" dirty="0"/>
              <a:t> </a:t>
            </a:r>
            <a:r>
              <a:rPr lang="en-US" sz="2600" dirty="0" err="1"/>
              <a:t>sau</a:t>
            </a:r>
            <a:r>
              <a:rPr lang="en-US" sz="2600" dirty="0"/>
              <a:t>: </a:t>
            </a:r>
            <a:r>
              <a:rPr lang="en-US" sz="2600" i="1" dirty="0" err="1"/>
              <a:t>Lực</a:t>
            </a:r>
            <a:r>
              <a:rPr lang="en-US" sz="2600" i="1" dirty="0"/>
              <a:t> </a:t>
            </a:r>
            <a:r>
              <a:rPr lang="en-US" sz="2600" i="1" dirty="0" err="1"/>
              <a:t>không</a:t>
            </a:r>
            <a:r>
              <a:rPr lang="en-US" sz="2600" i="1" dirty="0"/>
              <a:t> </a:t>
            </a:r>
            <a:r>
              <a:rPr lang="en-US" sz="2600" i="1" dirty="0" err="1"/>
              <a:t>tồn</a:t>
            </a:r>
            <a:r>
              <a:rPr lang="en-US" sz="2600" i="1" dirty="0"/>
              <a:t> </a:t>
            </a:r>
            <a:r>
              <a:rPr lang="en-US" sz="2600" i="1" dirty="0" err="1"/>
              <a:t>tại</a:t>
            </a:r>
            <a:r>
              <a:rPr lang="en-US" sz="2600" i="1" dirty="0"/>
              <a:t> </a:t>
            </a:r>
            <a:r>
              <a:rPr lang="en-US" sz="2600" i="1" dirty="0" err="1"/>
              <a:t>riêng</a:t>
            </a:r>
            <a:r>
              <a:rPr lang="en-US" sz="2600" i="1" dirty="0"/>
              <a:t> </a:t>
            </a:r>
            <a:r>
              <a:rPr lang="en-US" sz="2600" i="1" dirty="0" err="1"/>
              <a:t>lẻ</a:t>
            </a:r>
            <a:r>
              <a:rPr lang="en-US" sz="2600" i="1" dirty="0"/>
              <a:t>. </a:t>
            </a:r>
            <a:r>
              <a:rPr lang="en-US" sz="2600" i="1" dirty="0" err="1"/>
              <a:t>Các</a:t>
            </a:r>
            <a:r>
              <a:rPr lang="en-US" sz="2600" i="1" dirty="0"/>
              <a:t> </a:t>
            </a:r>
            <a:r>
              <a:rPr lang="en-US" sz="2600" i="1" dirty="0" err="1"/>
              <a:t>lực</a:t>
            </a:r>
            <a:r>
              <a:rPr lang="en-US" sz="2600" i="1" dirty="0"/>
              <a:t> </a:t>
            </a:r>
            <a:r>
              <a:rPr lang="en-US" sz="2600" i="1" dirty="0" err="1"/>
              <a:t>hút</a:t>
            </a:r>
            <a:r>
              <a:rPr lang="en-US" sz="2600" i="1" dirty="0"/>
              <a:t> </a:t>
            </a:r>
            <a:r>
              <a:rPr lang="en-US" sz="2600" i="1" dirty="0" err="1"/>
              <a:t>hoặc</a:t>
            </a:r>
            <a:r>
              <a:rPr lang="en-US" sz="2600" i="1" dirty="0"/>
              <a:t> </a:t>
            </a:r>
            <a:r>
              <a:rPr lang="en-US" sz="2600" i="1" dirty="0" err="1"/>
              <a:t>đẩy</a:t>
            </a:r>
            <a:r>
              <a:rPr lang="en-US" sz="2600" i="1" dirty="0"/>
              <a:t> </a:t>
            </a:r>
            <a:r>
              <a:rPr lang="en-US" sz="2600" i="1" dirty="0" err="1"/>
              <a:t>luôn</a:t>
            </a:r>
            <a:r>
              <a:rPr lang="en-US" sz="2600" i="1" dirty="0"/>
              <a:t> </a:t>
            </a:r>
            <a:r>
              <a:rPr lang="en-US" sz="2600" i="1" dirty="0" err="1"/>
              <a:t>xuất</a:t>
            </a:r>
            <a:r>
              <a:rPr lang="en-US" sz="2600" i="1" dirty="0"/>
              <a:t> </a:t>
            </a:r>
            <a:r>
              <a:rPr lang="en-US" sz="2600" i="1" dirty="0" err="1"/>
              <a:t>hiện</a:t>
            </a:r>
            <a:r>
              <a:rPr lang="en-US" sz="2600" i="1" dirty="0"/>
              <a:t> </a:t>
            </a:r>
            <a:r>
              <a:rPr lang="en-US" sz="2600" i="1" dirty="0" err="1"/>
              <a:t>thành</a:t>
            </a:r>
            <a:r>
              <a:rPr lang="en-US" sz="2600" i="1" dirty="0"/>
              <a:t> </a:t>
            </a:r>
            <a:r>
              <a:rPr lang="en-US" sz="2600" i="1" dirty="0" err="1"/>
              <a:t>từng</a:t>
            </a:r>
            <a:r>
              <a:rPr lang="en-US" sz="2600" i="1" dirty="0"/>
              <a:t> </a:t>
            </a:r>
            <a:r>
              <a:rPr lang="en-US" sz="2600" i="1" dirty="0" err="1"/>
              <a:t>cặp</a:t>
            </a:r>
            <a:r>
              <a:rPr lang="en-US" sz="2600" i="1" dirty="0"/>
              <a:t> </a:t>
            </a:r>
            <a:r>
              <a:rPr lang="en-US" sz="2600" i="1" dirty="0" err="1"/>
              <a:t>giữa</a:t>
            </a:r>
            <a:r>
              <a:rPr lang="en-US" sz="2600" i="1" dirty="0"/>
              <a:t> </a:t>
            </a:r>
            <a:r>
              <a:rPr lang="en-US" sz="2600" i="1" dirty="0" err="1"/>
              <a:t>hai</a:t>
            </a:r>
            <a:r>
              <a:rPr lang="en-US" sz="2600" i="1" dirty="0"/>
              <a:t> </a:t>
            </a:r>
            <a:r>
              <a:rPr lang="en-US" sz="2600" i="1" dirty="0" err="1"/>
              <a:t>vật</a:t>
            </a:r>
            <a:r>
              <a:rPr lang="en-US" sz="2600" i="1" dirty="0"/>
              <a:t>.</a:t>
            </a:r>
            <a:endParaRPr lang="en-US" sz="2600" dirty="0"/>
          </a:p>
        </p:txBody>
      </p:sp>
      <p:sp>
        <p:nvSpPr>
          <p:cNvPr id="22" name="Rectangle: Rounded Corners 21"/>
          <p:cNvSpPr/>
          <p:nvPr/>
        </p:nvSpPr>
        <p:spPr>
          <a:xfrm>
            <a:off x="415971" y="1367059"/>
            <a:ext cx="11275469" cy="513355"/>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23" name="Text Box 29"/>
          <p:cNvSpPr txBox="1">
            <a:spLocks noChangeArrowheads="1"/>
          </p:cNvSpPr>
          <p:nvPr/>
        </p:nvSpPr>
        <p:spPr bwMode="auto">
          <a:xfrm>
            <a:off x="694573" y="1392543"/>
            <a:ext cx="11155190" cy="474104"/>
          </a:xfrm>
          <a:prstGeom prst="rect">
            <a:avLst/>
          </a:prstGeom>
          <a:noFill/>
          <a:ln>
            <a:noFill/>
          </a:ln>
          <a:effectLst/>
        </p:spPr>
        <p:txBody>
          <a:bodyPr wrap="square">
            <a:spAutoFit/>
          </a:bodyPr>
          <a:lstStyle/>
          <a:p>
            <a:pPr marL="0" marR="0" algn="ctr">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Quan sát thí nghiệm: được mô tả trong hình</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29" name="Group 28"/>
          <p:cNvGrpSpPr/>
          <p:nvPr/>
        </p:nvGrpSpPr>
        <p:grpSpPr>
          <a:xfrm>
            <a:off x="175831" y="1195476"/>
            <a:ext cx="518742" cy="492626"/>
            <a:chOff x="501379" y="507464"/>
            <a:chExt cx="518742" cy="492626"/>
          </a:xfrm>
        </p:grpSpPr>
        <p:sp>
          <p:nvSpPr>
            <p:cNvPr id="30" name="Oval 29"/>
            <p:cNvSpPr/>
            <p:nvPr/>
          </p:nvSpPr>
          <p:spPr>
            <a:xfrm>
              <a:off x="501379" y="507464"/>
              <a:ext cx="518742" cy="492626"/>
            </a:xfrm>
            <a:prstGeom prst="ellipse">
              <a:avLst/>
            </a:prstGeom>
            <a:solidFill>
              <a:schemeClr val="bg1"/>
            </a:solidFill>
            <a:ln cmpd="thickThi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2227" b="89879" l="9494" r="98101">
                          <a14:foregroundMark x1="42405" y1="8097" x2="42405" y2="8097"/>
                          <a14:foregroundMark x1="54747" y1="5061" x2="54747" y2="5061"/>
                          <a14:foregroundMark x1="53481" y1="2227" x2="53481" y2="2227"/>
                          <a14:foregroundMark x1="92089" y1="39271" x2="92089" y2="39271"/>
                          <a14:foregroundMark x1="98101" y1="36437" x2="98101" y2="36437"/>
                        </a14:backgroundRemoval>
                      </a14:imgEffect>
                    </a14:imgLayer>
                  </a14:imgProps>
                </a:ext>
                <a:ext uri="{28A0092B-C50C-407E-A947-70E740481C1C}">
                  <a14:useLocalDpi xmlns:a14="http://schemas.microsoft.com/office/drawing/2010/main" val="0"/>
                </a:ext>
              </a:extLst>
            </a:blip>
            <a:srcRect r="-16970" b="22269"/>
            <a:stretch>
              <a:fillRect/>
            </a:stretch>
          </p:blipFill>
          <p:spPr>
            <a:xfrm flipH="1">
              <a:off x="501379" y="541049"/>
              <a:ext cx="480281" cy="442625"/>
            </a:xfrm>
            <a:prstGeom prst="rect">
              <a:avLst/>
            </a:prstGeom>
          </p:spPr>
        </p:pic>
      </p:grpSp>
      <p:pic>
        <p:nvPicPr>
          <p:cNvPr id="21" name="Picture 20" descr="Diagram&#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rcRect l="22046" t="12963" r="49779" b="14445"/>
          <a:stretch>
            <a:fillRect/>
          </a:stretch>
        </p:blipFill>
        <p:spPr>
          <a:xfrm rot="5400000">
            <a:off x="1579939" y="1118497"/>
            <a:ext cx="2270089" cy="4386694"/>
          </a:xfrm>
          <a:prstGeom prst="rect">
            <a:avLst/>
          </a:prstGeom>
        </p:spPr>
      </p:pic>
      <p:pic>
        <p:nvPicPr>
          <p:cNvPr id="24" name="Picture 23" descr="Diagram&#10;&#10;Description automatically generated"/>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40000" contrast="20000"/>
                    </a14:imgEffect>
                  </a14:imgLayer>
                </a14:imgProps>
              </a:ext>
              <a:ext uri="{28A0092B-C50C-407E-A947-70E740481C1C}">
                <a14:useLocalDpi xmlns:a14="http://schemas.microsoft.com/office/drawing/2010/main" val="0"/>
              </a:ext>
            </a:extLst>
          </a:blip>
          <a:srcRect l="55905" t="11736" r="23922" b="14445"/>
          <a:stretch>
            <a:fillRect/>
          </a:stretch>
        </p:blipFill>
        <p:spPr>
          <a:xfrm rot="5400000">
            <a:off x="7451691" y="649830"/>
            <a:ext cx="1980585" cy="54358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cs typeface="Arial" panose="020B0604020202020204" pitchFamily="34" charset="0"/>
            </a:endParaRPr>
          </a:p>
        </p:txBody>
      </p:sp>
      <p:sp>
        <p:nvSpPr>
          <p:cNvPr id="10244" name="Rectangle 32"/>
          <p:cNvSpPr>
            <a:spLocks noGrp="1" noChangeArrowheads="1"/>
          </p:cNvSpPr>
          <p:nvPr>
            <p:ph idx="1"/>
          </p:nvPr>
        </p:nvSpPr>
        <p:spPr>
          <a:xfrm>
            <a:off x="280132" y="686090"/>
            <a:ext cx="3916451" cy="663575"/>
          </a:xfrm>
        </p:spPr>
        <p:txBody>
          <a:bodyPr/>
          <a:lstStyle/>
          <a:p>
            <a:pPr eaLnBrk="1" hangingPunct="1">
              <a:buFontTx/>
              <a:buNone/>
            </a:pPr>
            <a:r>
              <a:rPr lang="en-US" altLang="en-US" i="1">
                <a:solidFill>
                  <a:srgbClr val="0070C0"/>
                </a:solidFill>
                <a:latin typeface="Arial" panose="020B0604020202020204" pitchFamily="34" charset="0"/>
                <a:cs typeface="Arial" panose="020B0604020202020204" pitchFamily="34" charset="0"/>
              </a:rPr>
              <a:t>2. Định luật 3 Niu tơn:</a:t>
            </a:r>
            <a:endParaRPr lang="en-US" altLang="en-US" i="1">
              <a:solidFill>
                <a:srgbClr val="0070C0"/>
              </a:solidFill>
              <a:latin typeface="Arial" panose="020B0604020202020204" pitchFamily="34" charset="0"/>
              <a:cs typeface="Arial" panose="020B0604020202020204" pitchFamily="34" charset="0"/>
            </a:endParaRPr>
          </a:p>
        </p:txBody>
      </p:sp>
      <p:sp>
        <p:nvSpPr>
          <p:cNvPr id="10246" name="Rectangle 43"/>
          <p:cNvSpPr>
            <a:spLocks noChangeArrowheads="1"/>
          </p:cNvSpPr>
          <p:nvPr/>
        </p:nvSpPr>
        <p:spPr bwMode="auto">
          <a:xfrm>
            <a:off x="1981200" y="1219200"/>
            <a:ext cx="82296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endParaRPr lang="en-US" altLang="en-US" sz="2400">
              <a:cs typeface="Arial" panose="020B0604020202020204" pitchFamily="34" charset="0"/>
            </a:endParaRPr>
          </a:p>
        </p:txBody>
      </p:sp>
      <p:pic>
        <p:nvPicPr>
          <p:cNvPr id="19" name="Picture 4" descr="empty-blue-rectangle"/>
          <p:cNvPicPr>
            <a:picLocks noChangeAspect="1" noChangeArrowheads="1"/>
          </p:cNvPicPr>
          <p:nvPr/>
        </p:nvPicPr>
        <p:blipFill>
          <a:blip r:embed="rId1"/>
          <a:srcRect/>
          <a:stretch>
            <a:fillRect/>
          </a:stretch>
        </p:blipFill>
        <p:spPr bwMode="auto">
          <a:xfrm>
            <a:off x="102104" y="1309019"/>
            <a:ext cx="11987792" cy="1096474"/>
          </a:xfrm>
          <a:prstGeom prst="rect">
            <a:avLst/>
          </a:prstGeom>
          <a:noFill/>
          <a:ln w="9525">
            <a:noFill/>
            <a:miter lim="800000"/>
            <a:headEnd/>
            <a:tailEnd/>
          </a:ln>
        </p:spPr>
      </p:pic>
      <p:sp>
        <p:nvSpPr>
          <p:cNvPr id="20" name="Rectangle 41"/>
          <p:cNvSpPr>
            <a:spLocks noChangeArrowheads="1"/>
          </p:cNvSpPr>
          <p:nvPr/>
        </p:nvSpPr>
        <p:spPr bwMode="auto">
          <a:xfrm>
            <a:off x="593757" y="1377230"/>
            <a:ext cx="10895394" cy="925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ctr">
              <a:buNone/>
            </a:pPr>
            <a:r>
              <a:rPr lang="en-US" sz="2600"/>
              <a:t>Trong mọi trường hợp, k</a:t>
            </a:r>
            <a:r>
              <a:rPr lang="vi-VN" sz="2600"/>
              <a:t>hi vật A tác dụng lên vật B một lực, thì</a:t>
            </a:r>
            <a:r>
              <a:rPr lang="en-US" sz="2600"/>
              <a:t> đồng thời</a:t>
            </a:r>
            <a:r>
              <a:rPr lang="vi-VN" sz="2600"/>
              <a:t> vật B cũng tác dụng lại vật A một lực.</a:t>
            </a:r>
            <a:r>
              <a:rPr lang="en-US" sz="2600"/>
              <a:t> Hai lực này là hai lực trực đối. </a:t>
            </a:r>
            <a:r>
              <a:rPr lang="vi-VN" sz="2600"/>
              <a:t> </a:t>
            </a:r>
            <a:endParaRPr lang="vi-VN" sz="2600">
              <a:effectLst/>
            </a:endParaRPr>
          </a:p>
        </p:txBody>
      </p:sp>
      <p:grpSp>
        <p:nvGrpSpPr>
          <p:cNvPr id="31" name="Group 30"/>
          <p:cNvGrpSpPr/>
          <p:nvPr/>
        </p:nvGrpSpPr>
        <p:grpSpPr>
          <a:xfrm>
            <a:off x="1067925" y="3402203"/>
            <a:ext cx="4052852" cy="943237"/>
            <a:chOff x="3048000" y="2924031"/>
            <a:chExt cx="4052852" cy="1099802"/>
          </a:xfrm>
        </p:grpSpPr>
        <p:pic>
          <p:nvPicPr>
            <p:cNvPr id="32" name="Picture 31" descr="empty-red-rectan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924031"/>
              <a:ext cx="4052852" cy="109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Group 14"/>
            <p:cNvGrpSpPr/>
            <p:nvPr/>
          </p:nvGrpSpPr>
          <p:grpSpPr bwMode="auto">
            <a:xfrm>
              <a:off x="3657600" y="2943203"/>
              <a:ext cx="3206750" cy="977900"/>
              <a:chOff x="2784" y="3360"/>
              <a:chExt cx="2020" cy="616"/>
            </a:xfrm>
          </p:grpSpPr>
          <p:grpSp>
            <p:nvGrpSpPr>
              <p:cNvPr id="34" name="Group 15"/>
              <p:cNvGrpSpPr/>
              <p:nvPr/>
            </p:nvGrpSpPr>
            <p:grpSpPr bwMode="auto">
              <a:xfrm>
                <a:off x="2884" y="3456"/>
                <a:ext cx="1920" cy="520"/>
                <a:chOff x="2740" y="3216"/>
                <a:chExt cx="1920" cy="520"/>
              </a:xfrm>
            </p:grpSpPr>
            <p:sp>
              <p:nvSpPr>
                <p:cNvPr id="36" name="Text Box 16"/>
                <p:cNvSpPr txBox="1">
                  <a:spLocks noChangeArrowheads="1"/>
                </p:cNvSpPr>
                <p:nvPr/>
              </p:nvSpPr>
              <p:spPr bwMode="auto">
                <a:xfrm>
                  <a:off x="2740" y="3216"/>
                  <a:ext cx="1920"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en-US" sz="4000" b="1">
                      <a:solidFill>
                        <a:srgbClr val="FF0000"/>
                      </a:solidFill>
                    </a:rPr>
                    <a:t>F</a:t>
                  </a:r>
                  <a:r>
                    <a:rPr lang="en-US" altLang="en-US" sz="4000" b="1" baseline="-25000">
                      <a:solidFill>
                        <a:srgbClr val="FF0000"/>
                      </a:solidFill>
                    </a:rPr>
                    <a:t>AB</a:t>
                  </a:r>
                  <a:r>
                    <a:rPr lang="en-US" altLang="en-US" sz="4000" b="1" baseline="-25000"/>
                    <a:t> </a:t>
                  </a:r>
                  <a:r>
                    <a:rPr lang="en-US" altLang="en-US" sz="4000" b="1"/>
                    <a:t>= </a:t>
                  </a:r>
                  <a:r>
                    <a:rPr lang="en-US" altLang="en-US" sz="4000" b="1">
                      <a:solidFill>
                        <a:srgbClr val="00B0F0"/>
                      </a:solidFill>
                    </a:rPr>
                    <a:t>- F</a:t>
                  </a:r>
                  <a:r>
                    <a:rPr lang="en-US" altLang="en-US" sz="4000" b="1" baseline="-25000">
                      <a:solidFill>
                        <a:srgbClr val="00B0F0"/>
                      </a:solidFill>
                    </a:rPr>
                    <a:t>BA</a:t>
                  </a:r>
                  <a:endParaRPr lang="en-US" altLang="en-US" sz="4000" b="1">
                    <a:solidFill>
                      <a:srgbClr val="00B0F0"/>
                    </a:solidFill>
                  </a:endParaRPr>
                </a:p>
              </p:txBody>
            </p:sp>
            <p:sp>
              <p:nvSpPr>
                <p:cNvPr id="37" name="Line 17"/>
                <p:cNvSpPr>
                  <a:spLocks noChangeShapeType="1"/>
                </p:cNvSpPr>
                <p:nvPr/>
              </p:nvSpPr>
              <p:spPr bwMode="auto">
                <a:xfrm>
                  <a:off x="2832" y="3216"/>
                  <a:ext cx="336" cy="0"/>
                </a:xfrm>
                <a:prstGeom prst="line">
                  <a:avLst/>
                </a:prstGeom>
                <a:noFill/>
                <a:ln w="9525">
                  <a:solidFill>
                    <a:schemeClr val="tx1"/>
                  </a:solidFill>
                  <a:rou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38" name="Line 18"/>
                <p:cNvSpPr>
                  <a:spLocks noChangeShapeType="1"/>
                </p:cNvSpPr>
                <p:nvPr/>
              </p:nvSpPr>
              <p:spPr bwMode="auto">
                <a:xfrm>
                  <a:off x="3840" y="3216"/>
                  <a:ext cx="336" cy="0"/>
                </a:xfrm>
                <a:prstGeom prst="line">
                  <a:avLst/>
                </a:prstGeom>
                <a:noFill/>
                <a:ln w="9525">
                  <a:solidFill>
                    <a:schemeClr val="tx1"/>
                  </a:solidFill>
                  <a:round/>
                  <a:tailEnd type="arrow" w="med" len="med"/>
                </a:ln>
                <a:extLst>
                  <a:ext uri="{909E8E84-426E-40DD-AFC4-6F175D3DCCD1}">
                    <a14:hiddenFill xmlns:a14="http://schemas.microsoft.com/office/drawing/2010/main">
                      <a:noFill/>
                    </a14:hiddenFill>
                  </a:ext>
                </a:extLst>
              </p:spPr>
              <p:txBody>
                <a:bodyPr/>
                <a:lstStyle/>
                <a:p>
                  <a:endParaRPr lang="en-US"/>
                </a:p>
              </p:txBody>
            </p:sp>
          </p:grpSp>
          <p:sp>
            <p:nvSpPr>
              <p:cNvPr id="35" name="Rectangle 19"/>
              <p:cNvSpPr>
                <a:spLocks noChangeArrowheads="1"/>
              </p:cNvSpPr>
              <p:nvPr/>
            </p:nvSpPr>
            <p:spPr bwMode="auto">
              <a:xfrm>
                <a:off x="2784" y="3360"/>
                <a:ext cx="1872" cy="57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grpSp>
      </p:grpSp>
      <p:grpSp>
        <p:nvGrpSpPr>
          <p:cNvPr id="39" name="Group 38"/>
          <p:cNvGrpSpPr/>
          <p:nvPr/>
        </p:nvGrpSpPr>
        <p:grpSpPr>
          <a:xfrm>
            <a:off x="-161585" y="104513"/>
            <a:ext cx="8603569" cy="542538"/>
            <a:chOff x="74035" y="2231322"/>
            <a:chExt cx="8550261" cy="757342"/>
          </a:xfrm>
        </p:grpSpPr>
        <p:grpSp>
          <p:nvGrpSpPr>
            <p:cNvPr id="40" name="Group 70"/>
            <p:cNvGrpSpPr/>
            <p:nvPr/>
          </p:nvGrpSpPr>
          <p:grpSpPr bwMode="auto">
            <a:xfrm>
              <a:off x="286106" y="2280389"/>
              <a:ext cx="5293350" cy="708275"/>
              <a:chOff x="564746" y="3403331"/>
              <a:chExt cx="2725828" cy="1364238"/>
            </a:xfrm>
          </p:grpSpPr>
          <p:pic>
            <p:nvPicPr>
              <p:cNvPr id="43" name="Picture 42" descr="empty-green-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46" y="3403331"/>
                <a:ext cx="2725828"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3" descr="green-top-fad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 name="TextBox 40"/>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42"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Định luật 3 Newton</a:t>
              </a:r>
              <a:endParaRPr lang="en-US" sz="2800" dirty="0">
                <a:cs typeface="Arial" panose="020B0604020202020204" pitchFamily="34" charset="0"/>
              </a:endParaRPr>
            </a:p>
          </p:txBody>
        </p:sp>
      </p:grpSp>
      <p:sp>
        <p:nvSpPr>
          <p:cNvPr id="45" name="TextBox 44"/>
          <p:cNvSpPr txBox="1"/>
          <p:nvPr/>
        </p:nvSpPr>
        <p:spPr>
          <a:xfrm>
            <a:off x="547467" y="5446819"/>
            <a:ext cx="10785443" cy="894860"/>
          </a:xfrm>
          <a:prstGeom prst="rect">
            <a:avLst/>
          </a:prstGeom>
          <a:noFill/>
        </p:spPr>
        <p:txBody>
          <a:bodyPr wrap="square">
            <a:spAutoFit/>
          </a:bodyPr>
          <a:lstStyle/>
          <a:p>
            <a:pPr marL="0" marR="0" algn="ctr">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Hai lực trực đối là hai lực tác dụng theo cùng một đường thẳng, ngược chiều nhau, có độ lớn bằng nhau và điểm </a:t>
            </a:r>
            <a:r>
              <a:rPr lang="en-US" sz="2500">
                <a:solidFill>
                  <a:srgbClr val="000000"/>
                </a:solidFill>
                <a:effectLst/>
                <a:latin typeface="Arial" panose="020B0604020202020204" pitchFamily="34" charset="0"/>
                <a:ea typeface="Times New Roman" panose="02020603050405020304" pitchFamily="18" charset="0"/>
              </a:rPr>
              <a:t>đặt lên hai vật khác nhau</a:t>
            </a:r>
            <a:endParaRPr lang="en-US" sz="2500"/>
          </a:p>
        </p:txBody>
      </p:sp>
      <p:sp>
        <p:nvSpPr>
          <p:cNvPr id="5" name="Rectangle 4"/>
          <p:cNvSpPr/>
          <p:nvPr/>
        </p:nvSpPr>
        <p:spPr>
          <a:xfrm>
            <a:off x="7749741" y="2714904"/>
            <a:ext cx="609600" cy="506103"/>
          </a:xfrm>
          <a:prstGeom prst="rect">
            <a:avLst/>
          </a:prstGeom>
          <a:solidFill>
            <a:srgbClr val="00B0F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9360949" y="2714905"/>
            <a:ext cx="609600" cy="506103"/>
          </a:xfrm>
          <a:prstGeom prst="rect">
            <a:avLst/>
          </a:prstGeom>
          <a:solidFill>
            <a:srgbClr val="FF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53" idx="3"/>
          </p:cNvCxnSpPr>
          <p:nvPr/>
        </p:nvCxnSpPr>
        <p:spPr>
          <a:xfrm flipV="1">
            <a:off x="9970549" y="2967956"/>
            <a:ext cx="849851"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3"/>
            <a:endCxn id="53" idx="1"/>
          </p:cNvCxnSpPr>
          <p:nvPr/>
        </p:nvCxnSpPr>
        <p:spPr>
          <a:xfrm>
            <a:off x="8359341" y="2967956"/>
            <a:ext cx="1001608" cy="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 idx="1"/>
          </p:cNvCxnSpPr>
          <p:nvPr/>
        </p:nvCxnSpPr>
        <p:spPr>
          <a:xfrm flipH="1">
            <a:off x="6858000" y="2967956"/>
            <a:ext cx="89174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TextBox 54"/>
              <p:cNvSpPr txBox="1"/>
              <p:nvPr/>
            </p:nvSpPr>
            <p:spPr>
              <a:xfrm>
                <a:off x="10575925" y="2714904"/>
                <a:ext cx="1513971" cy="69634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3500" i="1" smtClean="0">
                              <a:solidFill>
                                <a:srgbClr val="C00000"/>
                              </a:solidFill>
                              <a:latin typeface="Cambria Math" panose="02040503050406030204"/>
                            </a:rPr>
                          </m:ctrlPr>
                        </m:accPr>
                        <m:e>
                          <m:sSub>
                            <m:sSubPr>
                              <m:ctrlPr>
                                <a:rPr lang="en-US" sz="3500" i="1">
                                  <a:solidFill>
                                    <a:srgbClr val="C00000"/>
                                  </a:solidFill>
                                  <a:latin typeface="Cambria Math" panose="02040503050406030204"/>
                                </a:rPr>
                              </m:ctrlPr>
                            </m:sSubPr>
                            <m:e>
                              <m:r>
                                <a:rPr lang="en-US" sz="3500" i="1">
                                  <a:solidFill>
                                    <a:srgbClr val="C00000"/>
                                  </a:solidFill>
                                  <a:latin typeface="Cambria Math" panose="02040503050406030204" pitchFamily="18" charset="0"/>
                                </a:rPr>
                                <m:t>𝐹</m:t>
                              </m:r>
                            </m:e>
                            <m:sub>
                              <m:r>
                                <a:rPr lang="en-US" sz="3500" b="0" i="1" smtClean="0">
                                  <a:solidFill>
                                    <a:srgbClr val="C00000"/>
                                  </a:solidFill>
                                  <a:latin typeface="Cambria Math" panose="02040503050406030204" pitchFamily="18" charset="0"/>
                                </a:rPr>
                                <m:t>𝐴𝐵</m:t>
                              </m:r>
                            </m:sub>
                          </m:sSub>
                        </m:e>
                      </m:acc>
                    </m:oMath>
                  </m:oMathPara>
                </a14:m>
                <a:endParaRPr lang="en-US" sz="3500">
                  <a:solidFill>
                    <a:srgbClr val="C00000"/>
                  </a:solidFill>
                </a:endParaRPr>
              </a:p>
            </p:txBody>
          </p:sp>
        </mc:Choice>
        <mc:Fallback>
          <p:sp>
            <p:nvSpPr>
              <p:cNvPr id="55" name="TextBox 54"/>
              <p:cNvSpPr txBox="1">
                <a:spLocks noRot="1" noChangeAspect="1" noMove="1" noResize="1" noEditPoints="1" noAdjustHandles="1" noChangeArrowheads="1" noChangeShapeType="1" noTextEdit="1"/>
              </p:cNvSpPr>
              <p:nvPr/>
            </p:nvSpPr>
            <p:spPr>
              <a:xfrm>
                <a:off x="10575925" y="2714904"/>
                <a:ext cx="1513971" cy="696344"/>
              </a:xfrm>
              <a:prstGeom prst="rect">
                <a:avLst/>
              </a:prstGeom>
              <a:blipFill rotWithShape="1">
                <a:blip r:embed="rId5"/>
                <a:stretch>
                  <a:fillRect t="-40" r="9" b="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56" name="TextBox 55"/>
              <p:cNvSpPr txBox="1"/>
              <p:nvPr/>
            </p:nvSpPr>
            <p:spPr>
              <a:xfrm>
                <a:off x="5597024" y="2714904"/>
                <a:ext cx="1513971" cy="69634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3500" i="1" smtClean="0">
                              <a:solidFill>
                                <a:srgbClr val="00B0F0"/>
                              </a:solidFill>
                              <a:latin typeface="Cambria Math" panose="02040503050406030204"/>
                            </a:rPr>
                          </m:ctrlPr>
                        </m:accPr>
                        <m:e>
                          <m:sSub>
                            <m:sSubPr>
                              <m:ctrlPr>
                                <a:rPr lang="en-US" sz="3500" i="1">
                                  <a:solidFill>
                                    <a:srgbClr val="00B0F0"/>
                                  </a:solidFill>
                                  <a:latin typeface="Cambria Math" panose="02040503050406030204"/>
                                </a:rPr>
                              </m:ctrlPr>
                            </m:sSubPr>
                            <m:e>
                              <m:r>
                                <a:rPr lang="en-US" sz="3500" i="1">
                                  <a:solidFill>
                                    <a:srgbClr val="00B0F0"/>
                                  </a:solidFill>
                                  <a:latin typeface="Cambria Math" panose="02040503050406030204" pitchFamily="18" charset="0"/>
                                </a:rPr>
                                <m:t>𝐹</m:t>
                              </m:r>
                            </m:e>
                            <m:sub>
                              <m:r>
                                <a:rPr lang="en-US" sz="3500" b="0" i="1" smtClean="0">
                                  <a:solidFill>
                                    <a:srgbClr val="00B0F0"/>
                                  </a:solidFill>
                                  <a:latin typeface="Cambria Math" panose="02040503050406030204" pitchFamily="18" charset="0"/>
                                </a:rPr>
                                <m:t>𝐵𝐴</m:t>
                              </m:r>
                            </m:sub>
                          </m:sSub>
                        </m:e>
                      </m:acc>
                    </m:oMath>
                  </m:oMathPara>
                </a14:m>
                <a:endParaRPr lang="en-US" sz="3500">
                  <a:solidFill>
                    <a:srgbClr val="00B0F0"/>
                  </a:solidFill>
                </a:endParaRPr>
              </a:p>
            </p:txBody>
          </p:sp>
        </mc:Choice>
        <mc:Fallback>
          <p:sp>
            <p:nvSpPr>
              <p:cNvPr id="56" name="TextBox 55"/>
              <p:cNvSpPr txBox="1">
                <a:spLocks noRot="1" noChangeAspect="1" noMove="1" noResize="1" noEditPoints="1" noAdjustHandles="1" noChangeArrowheads="1" noChangeShapeType="1" noTextEdit="1"/>
              </p:cNvSpPr>
              <p:nvPr/>
            </p:nvSpPr>
            <p:spPr>
              <a:xfrm>
                <a:off x="5597024" y="2714904"/>
                <a:ext cx="1513971" cy="696344"/>
              </a:xfrm>
              <a:prstGeom prst="rect">
                <a:avLst/>
              </a:prstGeom>
              <a:blipFill rotWithShape="1">
                <a:blip r:embed="rId6"/>
                <a:stretch>
                  <a:fillRect l="-9" t="-40" r="18" b="4"/>
                </a:stretch>
              </a:blipFill>
            </p:spPr>
            <p:txBody>
              <a:bodyPr/>
              <a:lstStyle/>
              <a:p>
                <a:r>
                  <a:rPr lang="en-US" altLang="en-US">
                    <a:noFill/>
                  </a:rPr>
                  <a:t> </a:t>
                </a:r>
              </a:p>
            </p:txBody>
          </p:sp>
        </mc:Fallback>
      </mc:AlternateContent>
      <p:cxnSp>
        <p:nvCxnSpPr>
          <p:cNvPr id="60" name="Straight Arrow Connector 59"/>
          <p:cNvCxnSpPr/>
          <p:nvPr/>
        </p:nvCxnSpPr>
        <p:spPr>
          <a:xfrm flipV="1">
            <a:off x="7722596" y="4150948"/>
            <a:ext cx="664350" cy="23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p:cNvSpPr txBox="1"/>
              <p:nvPr/>
            </p:nvSpPr>
            <p:spPr>
              <a:xfrm>
                <a:off x="8871845" y="4281510"/>
                <a:ext cx="1513971" cy="69634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3500" i="1" smtClean="0">
                              <a:solidFill>
                                <a:srgbClr val="C00000"/>
                              </a:solidFill>
                              <a:latin typeface="Cambria Math" panose="02040503050406030204"/>
                            </a:rPr>
                          </m:ctrlPr>
                        </m:accPr>
                        <m:e>
                          <m:sSub>
                            <m:sSubPr>
                              <m:ctrlPr>
                                <a:rPr lang="en-US" sz="3500" i="1">
                                  <a:solidFill>
                                    <a:srgbClr val="C00000"/>
                                  </a:solidFill>
                                  <a:latin typeface="Cambria Math" panose="02040503050406030204"/>
                                </a:rPr>
                              </m:ctrlPr>
                            </m:sSubPr>
                            <m:e>
                              <m:r>
                                <a:rPr lang="en-US" sz="3500" i="1">
                                  <a:solidFill>
                                    <a:srgbClr val="C00000"/>
                                  </a:solidFill>
                                  <a:latin typeface="Cambria Math" panose="02040503050406030204" pitchFamily="18" charset="0"/>
                                </a:rPr>
                                <m:t>𝐹</m:t>
                              </m:r>
                            </m:e>
                            <m:sub>
                              <m:r>
                                <a:rPr lang="en-US" sz="3500" b="0" i="1" smtClean="0">
                                  <a:solidFill>
                                    <a:srgbClr val="C00000"/>
                                  </a:solidFill>
                                  <a:latin typeface="Cambria Math" panose="02040503050406030204" pitchFamily="18" charset="0"/>
                                </a:rPr>
                                <m:t>𝐴𝐵</m:t>
                              </m:r>
                            </m:sub>
                          </m:sSub>
                        </m:e>
                      </m:acc>
                    </m:oMath>
                  </m:oMathPara>
                </a14:m>
                <a:endParaRPr lang="en-US" sz="3500">
                  <a:solidFill>
                    <a:srgbClr val="C00000"/>
                  </a:solidFill>
                </a:endParaRPr>
              </a:p>
            </p:txBody>
          </p:sp>
        </mc:Choice>
        <mc:Fallback>
          <p:sp>
            <p:nvSpPr>
              <p:cNvPr id="61" name="TextBox 60"/>
              <p:cNvSpPr txBox="1">
                <a:spLocks noRot="1" noChangeAspect="1" noMove="1" noResize="1" noEditPoints="1" noAdjustHandles="1" noChangeArrowheads="1" noChangeShapeType="1" noTextEdit="1"/>
              </p:cNvSpPr>
              <p:nvPr/>
            </p:nvSpPr>
            <p:spPr>
              <a:xfrm>
                <a:off x="8871845" y="4281510"/>
                <a:ext cx="1513971" cy="696344"/>
              </a:xfrm>
              <a:prstGeom prst="rect">
                <a:avLst/>
              </a:prstGeom>
              <a:blipFill rotWithShape="1">
                <a:blip r:embed="rId5"/>
                <a:stretch>
                  <a:fillRect l="-17" t="-49" r="26" b="13"/>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62" name="TextBox 61"/>
              <p:cNvSpPr txBox="1"/>
              <p:nvPr/>
            </p:nvSpPr>
            <p:spPr>
              <a:xfrm>
                <a:off x="7602355" y="4237843"/>
                <a:ext cx="1513971" cy="69634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3500" i="1" smtClean="0">
                              <a:solidFill>
                                <a:srgbClr val="00B0F0"/>
                              </a:solidFill>
                              <a:latin typeface="Cambria Math" panose="02040503050406030204"/>
                            </a:rPr>
                          </m:ctrlPr>
                        </m:accPr>
                        <m:e>
                          <m:sSub>
                            <m:sSubPr>
                              <m:ctrlPr>
                                <a:rPr lang="en-US" sz="3500" i="1">
                                  <a:solidFill>
                                    <a:srgbClr val="00B0F0"/>
                                  </a:solidFill>
                                  <a:latin typeface="Cambria Math" panose="02040503050406030204"/>
                                </a:rPr>
                              </m:ctrlPr>
                            </m:sSubPr>
                            <m:e>
                              <m:r>
                                <a:rPr lang="en-US" sz="3500" i="1">
                                  <a:solidFill>
                                    <a:srgbClr val="00B0F0"/>
                                  </a:solidFill>
                                  <a:latin typeface="Cambria Math" panose="02040503050406030204" pitchFamily="18" charset="0"/>
                                </a:rPr>
                                <m:t>𝐹</m:t>
                              </m:r>
                            </m:e>
                            <m:sub>
                              <m:r>
                                <a:rPr lang="en-US" sz="3500" b="0" i="1" smtClean="0">
                                  <a:solidFill>
                                    <a:srgbClr val="00B0F0"/>
                                  </a:solidFill>
                                  <a:latin typeface="Cambria Math" panose="02040503050406030204" pitchFamily="18" charset="0"/>
                                </a:rPr>
                                <m:t>𝐵𝐴</m:t>
                              </m:r>
                            </m:sub>
                          </m:sSub>
                        </m:e>
                      </m:acc>
                    </m:oMath>
                  </m:oMathPara>
                </a14:m>
                <a:endParaRPr lang="en-US" sz="3500">
                  <a:solidFill>
                    <a:srgbClr val="00B0F0"/>
                  </a:solidFill>
                </a:endParaRPr>
              </a:p>
            </p:txBody>
          </p:sp>
        </mc:Choice>
        <mc:Fallback>
          <p:sp>
            <p:nvSpPr>
              <p:cNvPr id="62" name="TextBox 61"/>
              <p:cNvSpPr txBox="1">
                <a:spLocks noRot="1" noChangeAspect="1" noMove="1" noResize="1" noEditPoints="1" noAdjustHandles="1" noChangeArrowheads="1" noChangeShapeType="1" noTextEdit="1"/>
              </p:cNvSpPr>
              <p:nvPr/>
            </p:nvSpPr>
            <p:spPr>
              <a:xfrm>
                <a:off x="7602355" y="4237843"/>
                <a:ext cx="1513971" cy="696344"/>
              </a:xfrm>
              <a:prstGeom prst="rect">
                <a:avLst/>
              </a:prstGeom>
              <a:blipFill rotWithShape="1">
                <a:blip r:embed="rId6"/>
                <a:stretch>
                  <a:fillRect l="-9" t="-70" r="18" b="34"/>
                </a:stretch>
              </a:blipFill>
            </p:spPr>
            <p:txBody>
              <a:bodyPr/>
              <a:lstStyle/>
              <a:p>
                <a:r>
                  <a:rPr lang="en-US" altLang="en-US">
                    <a:noFill/>
                  </a:rPr>
                  <a:t> </a:t>
                </a:r>
              </a:p>
            </p:txBody>
          </p:sp>
        </mc:Fallback>
      </mc:AlternateContent>
      <p:cxnSp>
        <p:nvCxnSpPr>
          <p:cNvPr id="63" name="Straight Connector 62"/>
          <p:cNvCxnSpPr/>
          <p:nvPr/>
        </p:nvCxnSpPr>
        <p:spPr>
          <a:xfrm>
            <a:off x="6611700" y="4153346"/>
            <a:ext cx="1001608" cy="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7140863" y="3913497"/>
            <a:ext cx="609600" cy="506103"/>
          </a:xfrm>
          <a:prstGeom prst="rect">
            <a:avLst/>
          </a:prstGeom>
          <a:solidFill>
            <a:srgbClr val="00B0F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p:nvPr/>
        </p:nvCxnSpPr>
        <p:spPr>
          <a:xfrm>
            <a:off x="10331302" y="4174422"/>
            <a:ext cx="1001608" cy="1"/>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10068820" y="3924300"/>
            <a:ext cx="609600" cy="506103"/>
          </a:xfrm>
          <a:prstGeom prst="rect">
            <a:avLst/>
          </a:prstGeom>
          <a:solidFill>
            <a:srgbClr val="FF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flipH="1">
            <a:off x="9432337" y="4150948"/>
            <a:ext cx="63648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2"/>
          <p:cNvSpPr txBox="1">
            <a:spLocks noChangeArrowheads="1"/>
          </p:cNvSpPr>
          <p:nvPr/>
        </p:nvSpPr>
        <p:spPr>
          <a:xfrm>
            <a:off x="280132" y="686090"/>
            <a:ext cx="3916451" cy="663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i="1">
                <a:solidFill>
                  <a:srgbClr val="0070C0"/>
                </a:solidFill>
                <a:latin typeface="Arial" panose="020B0604020202020204" pitchFamily="34" charset="0"/>
                <a:cs typeface="Arial" panose="020B0604020202020204" pitchFamily="34" charset="0"/>
              </a:rPr>
              <a:t>2. Định luật 3 Niu tơn:</a:t>
            </a:r>
            <a:endParaRPr lang="en-US" altLang="en-US" i="1">
              <a:solidFill>
                <a:srgbClr val="0070C0"/>
              </a:solidFill>
              <a:latin typeface="Arial" panose="020B0604020202020204" pitchFamily="34" charset="0"/>
              <a:cs typeface="Arial" panose="020B0604020202020204" pitchFamily="34" charset="0"/>
            </a:endParaRPr>
          </a:p>
        </p:txBody>
      </p:sp>
      <p:pic>
        <p:nvPicPr>
          <p:cNvPr id="5" name="Picture 4" descr="empty-blue-rectangle"/>
          <p:cNvPicPr>
            <a:picLocks noChangeAspect="1" noChangeArrowheads="1"/>
          </p:cNvPicPr>
          <p:nvPr/>
        </p:nvPicPr>
        <p:blipFill>
          <a:blip r:embed="rId1"/>
          <a:srcRect/>
          <a:stretch>
            <a:fillRect/>
          </a:stretch>
        </p:blipFill>
        <p:spPr bwMode="auto">
          <a:xfrm>
            <a:off x="402476" y="1206650"/>
            <a:ext cx="6874435" cy="1096474"/>
          </a:xfrm>
          <a:prstGeom prst="rect">
            <a:avLst/>
          </a:prstGeom>
          <a:noFill/>
          <a:ln w="9525">
            <a:noFill/>
            <a:miter lim="800000"/>
            <a:headEnd/>
            <a:tailEnd/>
          </a:ln>
        </p:spPr>
      </p:pic>
      <p:sp>
        <p:nvSpPr>
          <p:cNvPr id="6" name="Rectangle 41"/>
          <p:cNvSpPr>
            <a:spLocks noChangeArrowheads="1"/>
          </p:cNvSpPr>
          <p:nvPr/>
        </p:nvSpPr>
        <p:spPr bwMode="auto">
          <a:xfrm>
            <a:off x="440576" y="1309138"/>
            <a:ext cx="6717015" cy="925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ctr">
              <a:buNone/>
            </a:pPr>
            <a:r>
              <a:rPr lang="en-US" sz="2500"/>
              <a:t>Trong tương tác giữa hai vật, một lực gọi là lực tác dụng còn lực kia gọi là phản lực.</a:t>
            </a:r>
            <a:endParaRPr lang="en-US" sz="2500"/>
          </a:p>
        </p:txBody>
      </p:sp>
      <p:grpSp>
        <p:nvGrpSpPr>
          <p:cNvPr id="7" name="Group 6"/>
          <p:cNvGrpSpPr/>
          <p:nvPr/>
        </p:nvGrpSpPr>
        <p:grpSpPr>
          <a:xfrm>
            <a:off x="-161585" y="104513"/>
            <a:ext cx="8603569" cy="542538"/>
            <a:chOff x="74035" y="2231322"/>
            <a:chExt cx="8550261" cy="757342"/>
          </a:xfrm>
        </p:grpSpPr>
        <p:grpSp>
          <p:nvGrpSpPr>
            <p:cNvPr id="8" name="Group 70"/>
            <p:cNvGrpSpPr/>
            <p:nvPr/>
          </p:nvGrpSpPr>
          <p:grpSpPr bwMode="auto">
            <a:xfrm>
              <a:off x="286106" y="2280389"/>
              <a:ext cx="5293350" cy="708275"/>
              <a:chOff x="564746" y="3403331"/>
              <a:chExt cx="2725828" cy="1364238"/>
            </a:xfrm>
          </p:grpSpPr>
          <p:pic>
            <p:nvPicPr>
              <p:cNvPr id="11" name="Picture 10" descr="empty-green-rectan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46" y="3403331"/>
                <a:ext cx="2725828"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green-top-fad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Box 8"/>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10"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Định luật 3 Newton</a:t>
              </a:r>
              <a:endParaRPr lang="en-US" sz="2800" dirty="0">
                <a:cs typeface="Arial" panose="020B0604020202020204" pitchFamily="34" charset="0"/>
              </a:endParaRPr>
            </a:p>
          </p:txBody>
        </p:sp>
      </p:grpSp>
      <p:pic>
        <p:nvPicPr>
          <p:cNvPr id="18" name="Picture 5" descr="empty-blue-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057" y="3990010"/>
            <a:ext cx="7010399"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415176" y="3429000"/>
            <a:ext cx="2138984" cy="461665"/>
          </a:xfrm>
          <a:prstGeom prst="rect">
            <a:avLst/>
          </a:prstGeom>
          <a:noFill/>
        </p:spPr>
        <p:txBody>
          <a:bodyPr wrap="square">
            <a:spAutoFit/>
          </a:bodyPr>
          <a:lstStyle/>
          <a:p>
            <a:pPr marL="287655" indent="-287655" defTabSz="1095375">
              <a:spcBef>
                <a:spcPts val="0"/>
              </a:spcBef>
              <a:buClr>
                <a:schemeClr val="tx2"/>
              </a:buClr>
              <a:buSzPct val="95000"/>
            </a:pPr>
            <a:r>
              <a:rPr lang="en-US" sz="2400" b="1" kern="0" dirty="0" err="1">
                <a:solidFill>
                  <a:schemeClr val="tx1"/>
                </a:solidFill>
                <a:latin typeface="Arial" panose="020B0604020202020204" pitchFamily="34" charset="0"/>
                <a:cs typeface="Arial" panose="020B0604020202020204" pitchFamily="34" charset="0"/>
              </a:rPr>
              <a:t>Đặc</a:t>
            </a:r>
            <a:r>
              <a:rPr lang="en-US" sz="2400" b="1" kern="0" dirty="0">
                <a:solidFill>
                  <a:schemeClr val="tx1"/>
                </a:solidFill>
                <a:latin typeface="Arial" panose="020B0604020202020204" pitchFamily="34" charset="0"/>
                <a:cs typeface="Arial" panose="020B0604020202020204" pitchFamily="34" charset="0"/>
              </a:rPr>
              <a:t> </a:t>
            </a:r>
            <a:r>
              <a:rPr lang="en-US" sz="2400" b="1" kern="0" dirty="0" err="1">
                <a:solidFill>
                  <a:schemeClr val="tx1"/>
                </a:solidFill>
                <a:latin typeface="Arial" panose="020B0604020202020204" pitchFamily="34" charset="0"/>
                <a:cs typeface="Arial" panose="020B0604020202020204" pitchFamily="34" charset="0"/>
              </a:rPr>
              <a:t>điểm</a:t>
            </a:r>
            <a:endParaRPr lang="en-US" sz="2400" b="1" kern="0" dirty="0">
              <a:solidFill>
                <a:schemeClr val="tx1"/>
              </a:solidFill>
              <a:latin typeface="Arial" panose="020B0604020202020204" pitchFamily="34" charset="0"/>
              <a:cs typeface="Arial" panose="020B0604020202020204" pitchFamily="34" charset="0"/>
            </a:endParaRPr>
          </a:p>
        </p:txBody>
      </p:sp>
      <p:sp>
        <p:nvSpPr>
          <p:cNvPr id="20" name="Rectangle 1026060"/>
          <p:cNvSpPr>
            <a:spLocks noChangeArrowheads="1"/>
          </p:cNvSpPr>
          <p:nvPr/>
        </p:nvSpPr>
        <p:spPr bwMode="auto">
          <a:xfrm>
            <a:off x="1161320" y="4048132"/>
            <a:ext cx="6115591" cy="1649682"/>
          </a:xfrm>
          <a:prstGeom prst="rect">
            <a:avLst/>
          </a:prstGeom>
          <a:noFill/>
          <a:ln w="9525" algn="ctr">
            <a:noFill/>
            <a:miter lim="800000"/>
          </a:ln>
        </p:spPr>
        <p:txBody>
          <a:bodyPr wrap="square" lIns="109728" tIns="54864" rIns="109728" bIns="54864">
            <a:spAutoFit/>
          </a:bodyPr>
          <a:lstStyle/>
          <a:p>
            <a:pPr marL="287655" indent="-287655" defTabSz="1095375">
              <a:buClr>
                <a:schemeClr val="tx2"/>
              </a:buClr>
              <a:buSzPct val="95000"/>
              <a:buBlip>
                <a:blip r:embed="rId4"/>
              </a:buBlip>
            </a:pPr>
            <a:r>
              <a:rPr lang="en-US" altLang="en-US" sz="2500" dirty="0" err="1">
                <a:latin typeface="Arial" panose="020B0604020202020204" pitchFamily="34" charset="0"/>
                <a:cs typeface="Arial" panose="020B0604020202020204" pitchFamily="34" charset="0"/>
              </a:rPr>
              <a:t>Xuất</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hiện</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và</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mất</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đi</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cùng</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lúc</a:t>
            </a:r>
            <a:endParaRPr lang="en-US" altLang="en-US" sz="2500" dirty="0">
              <a:latin typeface="Arial" panose="020B0604020202020204" pitchFamily="34" charset="0"/>
              <a:cs typeface="Arial" panose="020B0604020202020204" pitchFamily="34" charset="0"/>
            </a:endParaRPr>
          </a:p>
          <a:p>
            <a:pPr marL="287655" indent="-287655" defTabSz="1095375">
              <a:buClr>
                <a:schemeClr val="tx2"/>
              </a:buClr>
              <a:buSzPct val="95000"/>
              <a:buBlip>
                <a:blip r:embed="rId4"/>
              </a:buBlip>
            </a:pPr>
            <a:r>
              <a:rPr lang="en-US" altLang="en-US" sz="2500">
                <a:latin typeface="Arial" panose="020B0604020202020204" pitchFamily="34" charset="0"/>
                <a:cs typeface="Arial" panose="020B0604020202020204" pitchFamily="34" charset="0"/>
              </a:rPr>
              <a:t>Cùng bản chất.</a:t>
            </a:r>
            <a:endParaRPr lang="en-US" altLang="en-US" sz="2500" dirty="0">
              <a:latin typeface="Arial" panose="020B0604020202020204" pitchFamily="34" charset="0"/>
              <a:cs typeface="Arial" panose="020B0604020202020204" pitchFamily="34" charset="0"/>
            </a:endParaRPr>
          </a:p>
          <a:p>
            <a:pPr marL="287655" indent="-287655" defTabSz="1095375">
              <a:buClr>
                <a:schemeClr val="tx2"/>
              </a:buClr>
              <a:buSzPct val="95000"/>
              <a:buBlip>
                <a:blip r:embed="rId4"/>
              </a:buBlip>
            </a:pPr>
            <a:r>
              <a:rPr lang="en-US" altLang="en-US" sz="2500">
                <a:latin typeface="Arial" panose="020B0604020202020204" pitchFamily="34" charset="0"/>
                <a:cs typeface="Arial" panose="020B0604020202020204" pitchFamily="34" charset="0"/>
              </a:rPr>
              <a:t>Không </a:t>
            </a:r>
            <a:r>
              <a:rPr lang="en-US" altLang="en-US" sz="2500" dirty="0" err="1">
                <a:latin typeface="Arial" panose="020B0604020202020204" pitchFamily="34" charset="0"/>
                <a:cs typeface="Arial" panose="020B0604020202020204" pitchFamily="34" charset="0"/>
              </a:rPr>
              <a:t>cân</a:t>
            </a:r>
            <a:r>
              <a:rPr lang="en-US" altLang="en-US" sz="2500" dirty="0">
                <a:latin typeface="Arial" panose="020B0604020202020204" pitchFamily="34" charset="0"/>
                <a:cs typeface="Arial" panose="020B0604020202020204" pitchFamily="34" charset="0"/>
              </a:rPr>
              <a:t> </a:t>
            </a:r>
            <a:r>
              <a:rPr lang="en-US" altLang="en-US" sz="2500" err="1">
                <a:latin typeface="Arial" panose="020B0604020202020204" pitchFamily="34" charset="0"/>
                <a:cs typeface="Arial" panose="020B0604020202020204" pitchFamily="34" charset="0"/>
              </a:rPr>
              <a:t>bằng</a:t>
            </a:r>
            <a:r>
              <a:rPr lang="en-US" altLang="en-US" sz="2500">
                <a:latin typeface="Arial" panose="020B0604020202020204" pitchFamily="34" charset="0"/>
                <a:cs typeface="Arial" panose="020B0604020202020204" pitchFamily="34" charset="0"/>
              </a:rPr>
              <a:t> nhau (không triệt tiêu nhau) </a:t>
            </a:r>
            <a:r>
              <a:rPr lang="en-US" altLang="en-US" sz="2500" dirty="0" err="1">
                <a:latin typeface="Arial" panose="020B0604020202020204" pitchFamily="34" charset="0"/>
                <a:cs typeface="Arial" panose="020B0604020202020204" pitchFamily="34" charset="0"/>
              </a:rPr>
              <a:t>vì</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tác</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dụng</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lên</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hai</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vật</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khác</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nhau</a:t>
            </a:r>
            <a:endParaRPr lang="en-US" altLang="en-US" sz="2500" dirty="0">
              <a:latin typeface="Arial" panose="020B0604020202020204" pitchFamily="34" charset="0"/>
              <a:cs typeface="Arial" panose="020B0604020202020204" pitchFamily="34" charset="0"/>
            </a:endParaRPr>
          </a:p>
        </p:txBody>
      </p:sp>
      <p:sp>
        <p:nvSpPr>
          <p:cNvPr id="22" name="TextBox 21"/>
          <p:cNvSpPr txBox="1"/>
          <p:nvPr/>
        </p:nvSpPr>
        <p:spPr>
          <a:xfrm>
            <a:off x="300788" y="2402469"/>
            <a:ext cx="7570936" cy="885755"/>
          </a:xfrm>
          <a:prstGeom prst="rect">
            <a:avLst/>
          </a:prstGeom>
          <a:noFill/>
        </p:spPr>
        <p:txBody>
          <a:bodyPr wrap="square">
            <a:spAutoFit/>
          </a:bodyPr>
          <a:lstStyle/>
          <a:p>
            <a:pPr marR="0" algn="ctr">
              <a:lnSpc>
                <a:spcPct val="107000"/>
              </a:lnSpc>
              <a:spcBef>
                <a:spcPts val="0"/>
              </a:spcBef>
              <a:spcAft>
                <a:spcPts val="0"/>
              </a:spcAft>
            </a:pPr>
            <a:r>
              <a:rPr lang="en-US" sz="2500">
                <a:solidFill>
                  <a:srgbClr val="C00000"/>
                </a:solidFill>
                <a:effectLst/>
                <a:latin typeface="Arial" panose="020B0604020202020204" pitchFamily="34" charset="0"/>
                <a:ea typeface="Times New Roman" panose="02020603050405020304" pitchFamily="18" charset="0"/>
                <a:cs typeface="Arial" panose="020B0604020202020204" pitchFamily="34" charset="0"/>
              </a:rPr>
              <a:t>Cặp lực và phản lực có những đặc điểm gì? Chúng có phải là hai lực cân bằng hay không? Tại sao?</a:t>
            </a:r>
            <a:endParaRPr lang="en-US" sz="2500">
              <a:solidFill>
                <a:srgbClr val="C00000"/>
              </a:solidFill>
              <a:effectLst/>
              <a:latin typeface="Arial" panose="020B0604020202020204" pitchFamily="34" charset="0"/>
              <a:ea typeface="游明朝" panose="02020400000000000000" pitchFamily="18" charset="-128"/>
              <a:cs typeface="Arial" panose="020B0604020202020204" pitchFamily="34" charset="0"/>
            </a:endParaRPr>
          </a:p>
        </p:txBody>
      </p:sp>
      <p:pic>
        <p:nvPicPr>
          <p:cNvPr id="2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16584" y="863227"/>
            <a:ext cx="3105881" cy="465882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853163" y="5621394"/>
            <a:ext cx="4232722" cy="923330"/>
          </a:xfrm>
          <a:prstGeom prst="rect">
            <a:avLst/>
          </a:prstGeom>
          <a:noFill/>
        </p:spPr>
        <p:txBody>
          <a:bodyPr wrap="square">
            <a:spAutoFit/>
          </a:bodyPr>
          <a:lstStyle/>
          <a:p>
            <a:pPr algn="ctr"/>
            <a:r>
              <a:rPr lang="en-US" altLang="en-US" dirty="0" err="1">
                <a:latin typeface="Arial" panose="020B0604020202020204" pitchFamily="34" charset="0"/>
                <a:cs typeface="Arial" panose="020B0604020202020204" pitchFamily="34" charset="0"/>
              </a:rPr>
              <a:t>Quả</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bóng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tác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dụng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lực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làm</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mặt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vợt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biến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dạng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mặt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vợt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cũng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đồng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thời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tác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dụng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phản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lực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làm</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quả</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bóng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biến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dạng</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P spid="20" grpId="0"/>
      <p:bldP spid="22"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1999"/>
            <a:ext cx="10972800" cy="1651253"/>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374742" y="704194"/>
            <a:ext cx="9979058" cy="1709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marR="0" indent="-457200">
              <a:lnSpc>
                <a:spcPct val="107000"/>
              </a:lnSpc>
              <a:spcBef>
                <a:spcPts val="0"/>
              </a:spcBef>
              <a:spcAft>
                <a:spcPts val="0"/>
              </a:spcAft>
              <a:buAutoNum type="arabicPeriod"/>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Hãy chỉ ra các cặp lực và phản lực trong hình: một quyển sách nằm yên trên mặt bàn. </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marR="0" indent="-457200">
              <a:lnSpc>
                <a:spcPct val="107000"/>
              </a:lnSpc>
              <a:spcBef>
                <a:spcPts val="0"/>
              </a:spcBef>
              <a:spcAft>
                <a:spcPts val="0"/>
              </a:spcAft>
              <a:buAutoNum type="arabicPeriod"/>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Quyển sách nằm yên có phải là kết quả của sự cân bằng giữa lực và phản lực hay không? </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pic>
        <p:nvPicPr>
          <p:cNvPr id="10" name="Picture 9" descr="A picture containing furniture, table&#10;&#10;Description automatically generated"/>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5006" t="33451" r="9210" b="13444"/>
          <a:stretch>
            <a:fillRect/>
          </a:stretch>
        </p:blipFill>
        <p:spPr>
          <a:xfrm>
            <a:off x="685800" y="3528933"/>
            <a:ext cx="4908900" cy="3038846"/>
          </a:xfrm>
          <a:prstGeom prst="rect">
            <a:avLst/>
          </a:prstGeom>
        </p:spPr>
      </p:pic>
      <p:pic>
        <p:nvPicPr>
          <p:cNvPr id="11" name="Picture 10"/>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8568" r="91700">
                        <a14:foregroundMark x1="8701" y1="56111" x2="8701" y2="56111"/>
                        <a14:foregroundMark x1="91031" y1="74167" x2="91031" y2="74167"/>
                        <a14:foregroundMark x1="91700" y1="42500" x2="91700" y2="42500"/>
                      </a14:backgroundRemoval>
                    </a14:imgEffect>
                  </a14:imgLayer>
                </a14:imgProps>
              </a:ext>
              <a:ext uri="{28A0092B-C50C-407E-A947-70E740481C1C}">
                <a14:useLocalDpi xmlns:a14="http://schemas.microsoft.com/office/drawing/2010/main" val="0"/>
              </a:ext>
            </a:extLst>
          </a:blip>
          <a:stretch>
            <a:fillRect/>
          </a:stretch>
        </p:blipFill>
        <p:spPr>
          <a:xfrm>
            <a:off x="2413337" y="3081324"/>
            <a:ext cx="1905000" cy="918072"/>
          </a:xfrm>
          <a:prstGeom prst="rect">
            <a:avLst/>
          </a:prstGeom>
        </p:spPr>
      </p:pic>
      <p:cxnSp>
        <p:nvCxnSpPr>
          <p:cNvPr id="12" name="Straight Arrow Connector 11"/>
          <p:cNvCxnSpPr/>
          <p:nvPr/>
        </p:nvCxnSpPr>
        <p:spPr>
          <a:xfrm flipV="1">
            <a:off x="3442325" y="3009982"/>
            <a:ext cx="0" cy="74783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p:cNvSpPr txBox="1"/>
              <p:nvPr/>
            </p:nvSpPr>
            <p:spPr>
              <a:xfrm>
                <a:off x="3429000" y="2471057"/>
                <a:ext cx="762000" cy="78258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4000" i="1" smtClean="0">
                              <a:solidFill>
                                <a:srgbClr val="00B050"/>
                              </a:solidFill>
                              <a:latin typeface="Cambria Math" panose="02040503050406030204"/>
                            </a:rPr>
                          </m:ctrlPr>
                        </m:accPr>
                        <m:e>
                          <m:r>
                            <a:rPr lang="en-US" sz="4000" b="0" i="1" smtClean="0">
                              <a:solidFill>
                                <a:srgbClr val="00B050"/>
                              </a:solidFill>
                              <a:latin typeface="Cambria Math" panose="02040503050406030204" pitchFamily="18" charset="0"/>
                            </a:rPr>
                            <m:t>𝑁</m:t>
                          </m:r>
                        </m:e>
                      </m:acc>
                    </m:oMath>
                  </m:oMathPara>
                </a14:m>
                <a:endParaRPr lang="en-US" sz="4000">
                  <a:solidFill>
                    <a:srgbClr val="00B050"/>
                  </a:solidFill>
                </a:endParaRPr>
              </a:p>
            </p:txBody>
          </p:sp>
        </mc:Choice>
        <mc:Fallback>
          <p:sp>
            <p:nvSpPr>
              <p:cNvPr id="13" name="TextBox 12"/>
              <p:cNvSpPr txBox="1">
                <a:spLocks noRot="1" noChangeAspect="1" noMove="1" noResize="1" noEditPoints="1" noAdjustHandles="1" noChangeArrowheads="1" noChangeShapeType="1" noTextEdit="1"/>
              </p:cNvSpPr>
              <p:nvPr/>
            </p:nvSpPr>
            <p:spPr>
              <a:xfrm>
                <a:off x="3429000" y="2471057"/>
                <a:ext cx="762000" cy="782587"/>
              </a:xfrm>
              <a:prstGeom prst="rect">
                <a:avLst/>
              </a:prstGeom>
              <a:blipFill rotWithShape="1">
                <a:blip r:embed="rId7"/>
                <a:stretch>
                  <a:fillRect t="-35" b="69"/>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2576535" y="4135107"/>
                <a:ext cx="762000" cy="78258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4000" i="1" smtClean="0">
                              <a:solidFill>
                                <a:srgbClr val="FF0000"/>
                              </a:solidFill>
                              <a:latin typeface="Cambria Math" panose="02040503050406030204"/>
                            </a:rPr>
                          </m:ctrlPr>
                        </m:accPr>
                        <m:e>
                          <m:r>
                            <a:rPr lang="en-US" sz="4000" b="0" i="1" smtClean="0">
                              <a:solidFill>
                                <a:srgbClr val="FF0000"/>
                              </a:solidFill>
                              <a:latin typeface="Cambria Math" panose="02040503050406030204" pitchFamily="18" charset="0"/>
                            </a:rPr>
                            <m:t>𝑃</m:t>
                          </m:r>
                        </m:e>
                      </m:acc>
                    </m:oMath>
                  </m:oMathPara>
                </a14:m>
                <a:endParaRPr lang="en-US" sz="4000">
                  <a:solidFill>
                    <a:srgbClr val="FF0000"/>
                  </a:solidFill>
                </a:endParaRPr>
              </a:p>
            </p:txBody>
          </p:sp>
        </mc:Choice>
        <mc:Fallback>
          <p:sp>
            <p:nvSpPr>
              <p:cNvPr id="14" name="TextBox 13"/>
              <p:cNvSpPr txBox="1">
                <a:spLocks noRot="1" noChangeAspect="1" noMove="1" noResize="1" noEditPoints="1" noAdjustHandles="1" noChangeArrowheads="1" noChangeShapeType="1" noTextEdit="1"/>
              </p:cNvSpPr>
              <p:nvPr/>
            </p:nvSpPr>
            <p:spPr>
              <a:xfrm>
                <a:off x="2576535" y="4135107"/>
                <a:ext cx="762000" cy="782587"/>
              </a:xfrm>
              <a:prstGeom prst="rect">
                <a:avLst/>
              </a:prstGeom>
              <a:blipFill rotWithShape="1">
                <a:blip r:embed="rId8"/>
                <a:stretch>
                  <a:fillRect l="-45" t="-79" r="45" b="32"/>
                </a:stretch>
              </a:blipFill>
            </p:spPr>
            <p:txBody>
              <a:bodyPr/>
              <a:lstStyle/>
              <a:p>
                <a:r>
                  <a:rPr lang="en-US" altLang="en-US">
                    <a:noFill/>
                  </a:rPr>
                  <a:t> </a:t>
                </a:r>
              </a:p>
            </p:txBody>
          </p:sp>
        </mc:Fallback>
      </mc:AlternateContent>
      <p:cxnSp>
        <p:nvCxnSpPr>
          <p:cNvPr id="16" name="Straight Arrow Connector 15"/>
          <p:cNvCxnSpPr/>
          <p:nvPr/>
        </p:nvCxnSpPr>
        <p:spPr>
          <a:xfrm>
            <a:off x="3338535" y="3614057"/>
            <a:ext cx="0" cy="762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442325" y="3918857"/>
            <a:ext cx="0" cy="76200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p:cNvSpPr txBox="1"/>
              <p:nvPr/>
            </p:nvSpPr>
            <p:spPr>
              <a:xfrm>
                <a:off x="3505200" y="4376057"/>
                <a:ext cx="762000" cy="833433"/>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4000" i="1" smtClean="0">
                              <a:solidFill>
                                <a:srgbClr val="00B0F0"/>
                              </a:solidFill>
                              <a:latin typeface="Cambria Math" panose="02040503050406030204"/>
                            </a:rPr>
                          </m:ctrlPr>
                        </m:accPr>
                        <m:e>
                          <m:r>
                            <a:rPr lang="en-US" sz="4000" b="0" i="1" smtClean="0">
                              <a:solidFill>
                                <a:srgbClr val="00B0F0"/>
                              </a:solidFill>
                              <a:latin typeface="Cambria Math" panose="02040503050406030204" pitchFamily="18" charset="0"/>
                            </a:rPr>
                            <m:t>𝑁</m:t>
                          </m:r>
                          <m:r>
                            <a:rPr lang="en-US" sz="4000" b="0" i="1" smtClean="0">
                              <a:solidFill>
                                <a:srgbClr val="00B0F0"/>
                              </a:solidFill>
                              <a:latin typeface="Cambria Math" panose="02040503050406030204" pitchFamily="18" charset="0"/>
                            </a:rPr>
                            <m:t>′</m:t>
                          </m:r>
                        </m:e>
                      </m:acc>
                    </m:oMath>
                  </m:oMathPara>
                </a14:m>
                <a:endParaRPr lang="en-US" sz="4000">
                  <a:solidFill>
                    <a:srgbClr val="00B0F0"/>
                  </a:solidFill>
                </a:endParaRPr>
              </a:p>
            </p:txBody>
          </p:sp>
        </mc:Choice>
        <mc:Fallback>
          <p:sp>
            <p:nvSpPr>
              <p:cNvPr id="18" name="TextBox 17"/>
              <p:cNvSpPr txBox="1">
                <a:spLocks noRot="1" noChangeAspect="1" noMove="1" noResize="1" noEditPoints="1" noAdjustHandles="1" noChangeArrowheads="1" noChangeShapeType="1" noTextEdit="1"/>
              </p:cNvSpPr>
              <p:nvPr/>
            </p:nvSpPr>
            <p:spPr>
              <a:xfrm>
                <a:off x="3505200" y="4376057"/>
                <a:ext cx="762000" cy="833433"/>
              </a:xfrm>
              <a:prstGeom prst="rect">
                <a:avLst/>
              </a:prstGeom>
              <a:blipFill rotWithShape="1">
                <a:blip r:embed="rId9"/>
                <a:stretch>
                  <a:fillRect t="-33" b="70"/>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9" name="Text Box 29"/>
              <p:cNvSpPr txBox="1">
                <a:spLocks noChangeArrowheads="1"/>
              </p:cNvSpPr>
              <p:nvPr/>
            </p:nvSpPr>
            <p:spPr bwMode="auto">
              <a:xfrm>
                <a:off x="6131354" y="2751381"/>
                <a:ext cx="5549273" cy="588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marR="0" indent="-457200">
                  <a:lnSpc>
                    <a:spcPct val="107000"/>
                  </a:lnSpc>
                  <a:spcBef>
                    <a:spcPts val="0"/>
                  </a:spcBef>
                  <a:spcAft>
                    <a:spcPts val="0"/>
                  </a:spcAft>
                  <a:buAutoNum type="arabicPeriod"/>
                </a:pPr>
                <a14:m>
                  <m:oMath xmlns:m="http://schemas.openxmlformats.org/officeDocument/2006/math">
                    <m:acc>
                      <m:accPr>
                        <m:chr m:val="⃗"/>
                        <m:ctrlPr>
                          <a:rPr lang="en-US" sz="2800" i="1" smtClean="0">
                            <a:solidFill>
                              <a:srgbClr val="00B050"/>
                            </a:solidFill>
                            <a:latin typeface="Cambria Math" panose="02040503050406030204"/>
                          </a:rPr>
                        </m:ctrlPr>
                      </m:accPr>
                      <m:e>
                        <m:r>
                          <a:rPr lang="en-US" sz="2800" b="0" i="1" smtClean="0">
                            <a:solidFill>
                              <a:srgbClr val="00B050"/>
                            </a:solidFill>
                            <a:latin typeface="Cambria Math" panose="02040503050406030204" pitchFamily="18" charset="0"/>
                          </a:rPr>
                          <m:t>𝑁</m:t>
                        </m:r>
                      </m:e>
                    </m:acc>
                    <m:r>
                      <a:rPr lang="en-US" sz="2800" b="0" i="1" smtClean="0">
                        <a:solidFill>
                          <a:srgbClr val="00B050"/>
                        </a:solidFill>
                        <a:latin typeface="Cambria Math" panose="02040503050406030204" pitchFamily="18" charset="0"/>
                      </a:rPr>
                      <m:t> </m:t>
                    </m:r>
                  </m:oMath>
                </a14:m>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 </a:t>
                </a:r>
                <a14:m>
                  <m:oMath xmlns:m="http://schemas.openxmlformats.org/officeDocument/2006/math">
                    <m:acc>
                      <m:accPr>
                        <m:chr m:val="⃗"/>
                        <m:ctrlPr>
                          <a:rPr lang="en-US" sz="2800" i="1">
                            <a:solidFill>
                              <a:srgbClr val="00B0F0"/>
                            </a:solidFill>
                            <a:latin typeface="Cambria Math" panose="02040503050406030204"/>
                          </a:rPr>
                        </m:ctrlPr>
                      </m:accPr>
                      <m:e>
                        <m:r>
                          <a:rPr lang="en-US" sz="2800" i="1">
                            <a:solidFill>
                              <a:srgbClr val="00B0F0"/>
                            </a:solidFill>
                            <a:latin typeface="Cambria Math" panose="02040503050406030204" pitchFamily="18" charset="0"/>
                          </a:rPr>
                          <m:t>𝑁</m:t>
                        </m:r>
                        <m:r>
                          <a:rPr lang="en-US" sz="2800" i="1">
                            <a:solidFill>
                              <a:srgbClr val="00B0F0"/>
                            </a:solidFill>
                            <a:latin typeface="Cambria Math" panose="02040503050406030204" pitchFamily="18" charset="0"/>
                          </a:rPr>
                          <m:t>′</m:t>
                        </m:r>
                      </m:e>
                    </m:acc>
                    <m:r>
                      <a:rPr lang="en-US" sz="2800" i="1">
                        <a:solidFill>
                          <a:srgbClr val="00B0F0"/>
                        </a:solidFill>
                        <a:latin typeface="Cambria Math" panose="02040503050406030204" pitchFamily="18" charset="0"/>
                      </a:rPr>
                      <m:t> </m:t>
                    </m:r>
                  </m:oMath>
                </a14:m>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là cặp lực và phản lực </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mc:Choice>
        <mc:Fallback>
          <p:sp>
            <p:nvSpPr>
              <p:cNvPr id="19" name="Text Box 29"/>
              <p:cNvSpPr txBox="1">
                <a:spLocks noRot="1" noChangeAspect="1" noMove="1" noResize="1" noEditPoints="1" noAdjustHandles="1" noChangeArrowheads="1" noChangeShapeType="1" noTextEdit="1"/>
              </p:cNvSpPr>
              <p:nvPr/>
            </p:nvSpPr>
            <p:spPr bwMode="auto">
              <a:xfrm>
                <a:off x="6131354" y="2751381"/>
                <a:ext cx="5549273" cy="588431"/>
              </a:xfrm>
              <a:prstGeom prst="rect">
                <a:avLst/>
              </a:prstGeom>
              <a:blipFill rotWithShape="1">
                <a:blip r:embed="rId10"/>
                <a:stretch>
                  <a:fillRect l="-8" t="-95" r="8" b="-91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0" name="Text Box 29"/>
              <p:cNvSpPr txBox="1">
                <a:spLocks noChangeArrowheads="1"/>
              </p:cNvSpPr>
              <p:nvPr/>
            </p:nvSpPr>
            <p:spPr bwMode="auto">
              <a:xfrm>
                <a:off x="6209072" y="3614057"/>
                <a:ext cx="5549273" cy="2694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R="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2. Quyển sách nằm yên </a:t>
                </a:r>
                <a:r>
                  <a:rPr lang="en-US" sz="25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 </a:t>
                </a: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phải là kết quả của sự cân bằng giữa lực và phản lực </a:t>
                </a:r>
                <a14:m>
                  <m:oMath xmlns:m="http://schemas.openxmlformats.org/officeDocument/2006/math">
                    <m:acc>
                      <m:accPr>
                        <m:chr m:val="⃗"/>
                        <m:ctrlPr>
                          <a:rPr lang="en-US" sz="2400" i="1" smtClean="0">
                            <a:solidFill>
                              <a:srgbClr val="00B050"/>
                            </a:solidFill>
                            <a:latin typeface="Cambria Math" panose="02040503050406030204"/>
                          </a:rPr>
                        </m:ctrlPr>
                      </m:accPr>
                      <m:e>
                        <m:r>
                          <a:rPr lang="en-US" sz="2400" b="0" i="1" smtClean="0">
                            <a:solidFill>
                              <a:srgbClr val="00B050"/>
                            </a:solidFill>
                            <a:latin typeface="Cambria Math" panose="02040503050406030204" pitchFamily="18" charset="0"/>
                          </a:rPr>
                          <m:t>𝑁</m:t>
                        </m:r>
                      </m:e>
                    </m:acc>
                    <m:r>
                      <a:rPr lang="en-US" sz="2400" b="0" i="1" smtClean="0">
                        <a:solidFill>
                          <a:srgbClr val="00B050"/>
                        </a:solidFill>
                        <a:latin typeface="Cambria Math" panose="02040503050406030204" pitchFamily="18" charset="0"/>
                      </a:rPr>
                      <m:t> </m:t>
                    </m:r>
                  </m:oMath>
                </a14:m>
                <a:r>
                  <a:rPr lang="en-US" sz="2400">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 </a:t>
                </a:r>
                <a14:m>
                  <m:oMath xmlns:m="http://schemas.openxmlformats.org/officeDocument/2006/math">
                    <m:acc>
                      <m:accPr>
                        <m:chr m:val="⃗"/>
                        <m:ctrlPr>
                          <a:rPr lang="en-US" sz="2400" i="1">
                            <a:solidFill>
                              <a:srgbClr val="00B0F0"/>
                            </a:solidFill>
                            <a:latin typeface="Cambria Math" panose="02040503050406030204"/>
                          </a:rPr>
                        </m:ctrlPr>
                      </m:accPr>
                      <m:e>
                        <m:r>
                          <a:rPr lang="en-US" sz="2400" i="1">
                            <a:solidFill>
                              <a:srgbClr val="00B0F0"/>
                            </a:solidFill>
                            <a:latin typeface="Cambria Math" panose="02040503050406030204" pitchFamily="18" charset="0"/>
                          </a:rPr>
                          <m:t>𝑁</m:t>
                        </m:r>
                        <m:r>
                          <a:rPr lang="en-US" sz="2400" i="1">
                            <a:solidFill>
                              <a:srgbClr val="00B0F0"/>
                            </a:solidFill>
                            <a:latin typeface="Cambria Math" panose="02040503050406030204" pitchFamily="18" charset="0"/>
                          </a:rPr>
                          <m:t>′</m:t>
                        </m:r>
                      </m:e>
                    </m:acc>
                    <m:r>
                      <a:rPr lang="en-US" sz="2400" i="1">
                        <a:solidFill>
                          <a:srgbClr val="00B0F0"/>
                        </a:solidFill>
                        <a:latin typeface="Cambria Math" panose="02040503050406030204" pitchFamily="18" charset="0"/>
                      </a:rPr>
                      <m:t> </m:t>
                    </m:r>
                  </m:oMath>
                </a14:m>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do chúng đặt lên 2 vật khác nhau</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R="0">
                  <a:lnSpc>
                    <a:spcPct val="107000"/>
                  </a:lnSpc>
                  <a:spcBef>
                    <a:spcPts val="0"/>
                  </a:spcBef>
                  <a:spcAft>
                    <a:spcPts val="0"/>
                  </a:spcAft>
                </a:pPr>
                <a:r>
                  <a:rPr lang="en-US" sz="2500">
                    <a:solidFill>
                      <a:srgbClr val="000000"/>
                    </a:solidFill>
                    <a:latin typeface="Arial" panose="020B0604020202020204" pitchFamily="34" charset="0"/>
                    <a:ea typeface="Times New Roman" panose="02020603050405020304" pitchFamily="18" charset="0"/>
                    <a:cs typeface="Arial" panose="020B0604020202020204" pitchFamily="34" charset="0"/>
                  </a:rPr>
                  <a:t>(quyển sách cân bằng do sự</a:t>
                </a: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cân bằng giữa </a:t>
                </a:r>
                <a14:m>
                  <m:oMath xmlns:m="http://schemas.openxmlformats.org/officeDocument/2006/math">
                    <m:acc>
                      <m:accPr>
                        <m:chr m:val="⃗"/>
                        <m:ctrlPr>
                          <a:rPr lang="en-US" sz="2400" i="1" smtClean="0">
                            <a:solidFill>
                              <a:srgbClr val="00B050"/>
                            </a:solidFill>
                            <a:latin typeface="Cambria Math" panose="02040503050406030204"/>
                          </a:rPr>
                        </m:ctrlPr>
                      </m:accPr>
                      <m:e>
                        <m:r>
                          <a:rPr lang="en-US" sz="2400" b="0" i="1" smtClean="0">
                            <a:solidFill>
                              <a:srgbClr val="00B050"/>
                            </a:solidFill>
                            <a:latin typeface="Cambria Math" panose="02040503050406030204" pitchFamily="18" charset="0"/>
                          </a:rPr>
                          <m:t>𝑁</m:t>
                        </m:r>
                      </m:e>
                    </m:acc>
                    <m:r>
                      <a:rPr lang="en-US" sz="2400" b="0" i="1" smtClean="0">
                        <a:solidFill>
                          <a:srgbClr val="00B050"/>
                        </a:solidFill>
                        <a:latin typeface="Cambria Math" panose="02040503050406030204" pitchFamily="18" charset="0"/>
                      </a:rPr>
                      <m:t> </m:t>
                    </m:r>
                  </m:oMath>
                </a14:m>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và</a:t>
                </a:r>
                <a:r>
                  <a:rPr lang="en-US" sz="2800">
                    <a:solidFill>
                      <a:srgbClr val="FF0000"/>
                    </a:solidFill>
                  </a:rPr>
                  <a:t> </a:t>
                </a:r>
                <a14:m>
                  <m:oMath xmlns:m="http://schemas.openxmlformats.org/officeDocument/2006/math">
                    <m:acc>
                      <m:accPr>
                        <m:chr m:val="⃗"/>
                        <m:ctrlPr>
                          <a:rPr lang="en-US" sz="2800" i="1">
                            <a:solidFill>
                              <a:srgbClr val="FF0000"/>
                            </a:solidFill>
                            <a:latin typeface="Cambria Math" panose="02040503050406030204"/>
                          </a:rPr>
                        </m:ctrlPr>
                      </m:accPr>
                      <m:e>
                        <m:r>
                          <a:rPr lang="en-US" sz="2800" i="1">
                            <a:solidFill>
                              <a:srgbClr val="FF0000"/>
                            </a:solidFill>
                            <a:latin typeface="Cambria Math" panose="02040503050406030204" pitchFamily="18" charset="0"/>
                          </a:rPr>
                          <m:t>𝑃</m:t>
                        </m:r>
                      </m:e>
                    </m:acc>
                  </m:oMath>
                </a14:m>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mc:Choice>
        <mc:Fallback>
          <p:sp>
            <p:nvSpPr>
              <p:cNvPr id="20" name="Text Box 29"/>
              <p:cNvSpPr txBox="1">
                <a:spLocks noRot="1" noChangeAspect="1" noMove="1" noResize="1" noEditPoints="1" noAdjustHandles="1" noChangeArrowheads="1" noChangeShapeType="1" noTextEdit="1"/>
              </p:cNvSpPr>
              <p:nvPr/>
            </p:nvSpPr>
            <p:spPr bwMode="auto">
              <a:xfrm>
                <a:off x="6209072" y="3614057"/>
                <a:ext cx="5549273" cy="2694264"/>
              </a:xfrm>
              <a:prstGeom prst="rect">
                <a:avLst/>
              </a:prstGeom>
              <a:blipFill rotWithShape="1">
                <a:blip r:embed="rId11"/>
                <a:stretch>
                  <a:fillRect l="-1" t="-10" r="1" b="-1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1999"/>
            <a:ext cx="10972800" cy="1297406"/>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331379" y="747290"/>
            <a:ext cx="9986441" cy="1297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R="0" algn="ctr">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Hãy chỉ ra các cặp lực và phản lực trong hình: dùng búa đóng đinh vào gỗ.</a:t>
            </a:r>
            <a:r>
              <a:rPr lang="en-US" sz="2500">
                <a:effectLst/>
                <a:latin typeface="Arial" panose="020B0604020202020204" pitchFamily="34" charset="0"/>
                <a:ea typeface="游明朝" panose="02020400000000000000" pitchFamily="18" charset="-128"/>
                <a:cs typeface="Arial" panose="020B0604020202020204" pitchFamily="34" charset="0"/>
              </a:rPr>
              <a:t> </a:t>
            </a: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Lực do búa tác dụng vào đinh và phản lực của đinh lên búa có các đặc điểm gì?</a:t>
            </a:r>
            <a:endParaRPr lang="en-US" sz="2500">
              <a:effectLst/>
              <a:latin typeface="Arial" panose="020B0604020202020204" pitchFamily="34" charset="0"/>
              <a:ea typeface="游明朝" panose="02020400000000000000" pitchFamily="18" charset="-128"/>
              <a:cs typeface="Arial" panose="020B0604020202020204" pitchFamily="34"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pic>
        <p:nvPicPr>
          <p:cNvPr id="3" name="Picture 2" descr="A hand holding a hammer&#10;&#10;Description automatically generated with medium confidence"/>
          <p:cNvPicPr>
            <a:picLocks noChangeAspect="1"/>
          </p:cNvPicPr>
          <p:nvPr/>
        </p:nvPicPr>
        <p:blipFill rotWithShape="1">
          <a:blip r:embed="rId3">
            <a:extLst>
              <a:ext uri="{28A0092B-C50C-407E-A947-70E740481C1C}">
                <a14:useLocalDpi xmlns:a14="http://schemas.microsoft.com/office/drawing/2010/main" val="0"/>
              </a:ext>
            </a:extLst>
          </a:blip>
          <a:srcRect l="-1131" t="14737"/>
          <a:stretch>
            <a:fillRect/>
          </a:stretch>
        </p:blipFill>
        <p:spPr>
          <a:xfrm>
            <a:off x="2308196" y="2286000"/>
            <a:ext cx="7575608" cy="4153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Hoạt động</a:t>
              </a:r>
              <a:endParaRPr lang="en-US" sz="2600" b="1">
                <a:latin typeface="Arial" panose="020B0604020202020204" pitchFamily="34" charset="0"/>
                <a:cs typeface="Arial" panose="020B0604020202020204" pitchFamily="34" charset="0"/>
              </a:endParaRPr>
            </a:p>
          </p:txBody>
        </p:sp>
      </p:grpSp>
      <p:sp>
        <p:nvSpPr>
          <p:cNvPr id="11" name="Rectangle: Rounded Corners 10"/>
          <p:cNvSpPr/>
          <p:nvPr/>
        </p:nvSpPr>
        <p:spPr>
          <a:xfrm>
            <a:off x="573132" y="798188"/>
            <a:ext cx="11275469" cy="4093858"/>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p:cNvSpPr txBox="1">
            <a:spLocks noChangeArrowheads="1"/>
          </p:cNvSpPr>
          <p:nvPr/>
        </p:nvSpPr>
        <p:spPr bwMode="auto">
          <a:xfrm>
            <a:off x="573133" y="842538"/>
            <a:ext cx="11045735" cy="4049507"/>
          </a:xfrm>
          <a:prstGeom prst="rect">
            <a:avLst/>
          </a:prstGeom>
          <a:noFill/>
          <a:ln>
            <a:noFill/>
          </a:ln>
          <a:effectLst/>
        </p:spPr>
        <p:txBody>
          <a:bodyPr wrap="square">
            <a:spAutoFit/>
          </a:bodyPr>
          <a:lstStyle/>
          <a:p>
            <a:pPr marL="457200" marR="0" indent="-457200">
              <a:lnSpc>
                <a:spcPct val="107000"/>
              </a:lnSpc>
              <a:spcBef>
                <a:spcPts val="0"/>
              </a:spcBef>
              <a:spcAft>
                <a:spcPts val="0"/>
              </a:spcAft>
              <a:buAutoNum type="arabicPeriod"/>
            </a:pP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Ở TN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mở</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đầu</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nếu</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cả</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hai</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người</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cùng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kéo</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nhưng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để</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lực</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kế</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di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chuyển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về</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phía</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một</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người</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(VD: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cùng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di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chuyển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hai</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lực</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kế</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sang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phải</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thì</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số</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chỉ</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của</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hai</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lực</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kẽ</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sẽ</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giống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nhau</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a:solidFill>
                  <a:srgbClr val="000000"/>
                </a:solidFill>
                <a:effectLst/>
                <a:latin typeface="Arial" panose="020B0604020202020204" pitchFamily="34" charset="0"/>
                <a:ea typeface="Times New Roman" panose="02020603050405020304" pitchFamily="18" charset="0"/>
              </a:rPr>
              <a:t>hay </a:t>
            </a:r>
            <a:r>
              <a:rPr lang="en-US" sz="2500" dirty="0" err="1">
                <a:solidFill>
                  <a:srgbClr val="000000"/>
                </a:solidFill>
                <a:effectLst/>
                <a:latin typeface="Arial" panose="020B0604020202020204" pitchFamily="34" charset="0"/>
                <a:ea typeface="Times New Roman" panose="02020603050405020304" pitchFamily="18" charset="0"/>
              </a:rPr>
              <a:t>khác</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nhau</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Làm</a:t>
            </a:r>
            <a:r>
              <a:rPr lang="en-US" sz="2500" dirty="0">
                <a:solidFill>
                  <a:srgbClr val="000000"/>
                </a:solidFill>
                <a:effectLst/>
                <a:latin typeface="Arial" panose="020B0604020202020204" pitchFamily="34" charset="0"/>
                <a:ea typeface="Times New Roman" panose="02020603050405020304" pitchFamily="18" charset="0"/>
              </a:rPr>
              <a:t> TN </a:t>
            </a:r>
            <a:r>
              <a:rPr lang="en-US" sz="2500" dirty="0" err="1">
                <a:solidFill>
                  <a:srgbClr val="000000"/>
                </a:solidFill>
                <a:effectLst/>
                <a:latin typeface="Arial" panose="020B0604020202020204" pitchFamily="34" charset="0"/>
                <a:ea typeface="Times New Roman" panose="02020603050405020304" pitchFamily="18" charset="0"/>
              </a:rPr>
              <a:t>kiểm</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tra</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dự</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đoán</a:t>
            </a:r>
            <a:r>
              <a:rPr lang="en-US" sz="2500" dirty="0">
                <a:solidFill>
                  <a:srgbClr val="000000"/>
                </a:solidFill>
                <a:effectLst/>
                <a:latin typeface="Arial" panose="020B0604020202020204" pitchFamily="34" charset="0"/>
                <a:ea typeface="Times New Roman" panose="02020603050405020304" pitchFamily="18" charset="0"/>
              </a:rPr>
              <a:t> </a:t>
            </a:r>
            <a:endParaRPr lang="en-US" sz="2500" dirty="0">
              <a:solidFill>
                <a:srgbClr val="000000"/>
              </a:solidFill>
              <a:effectLst/>
              <a:latin typeface="Arial" panose="020B0604020202020204" pitchFamily="34" charset="0"/>
              <a:ea typeface="Times New Roman" panose="02020603050405020304" pitchFamily="18" charset="0"/>
            </a:endParaRPr>
          </a:p>
          <a:p>
            <a:pPr marL="406400" marR="0" indent="-406400">
              <a:lnSpc>
                <a:spcPct val="107000"/>
              </a:lnSpc>
              <a:spcBef>
                <a:spcPts val="0"/>
              </a:spcBef>
              <a:spcAft>
                <a:spcPts val="0"/>
              </a:spcAft>
            </a:pP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Nêu</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thêm</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một</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số</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VD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trong</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thực</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tế</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thảo</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luận</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để</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làm</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sáng</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tỏ</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các</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đặc</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điểm</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sau</a:t>
            </a:r>
            <a:r>
              <a:rPr lang="en-US" sz="25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đây</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của</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lực</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phản</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5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lực</a:t>
            </a: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25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Lực</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phản</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lực</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luôn</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xuất</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hiện</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thành</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từng</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cặp</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xuất</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hiện</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hoặc</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mất</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đi</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đồng</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thời</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342900" marR="0" indent="-342900">
              <a:lnSpc>
                <a:spcPct val="107000"/>
              </a:lnSpc>
              <a:spcBef>
                <a:spcPts val="0"/>
              </a:spcBef>
              <a:spcAft>
                <a:spcPts val="0"/>
              </a:spcAft>
              <a:buFontTx/>
              <a:buChar char="-"/>
            </a:pP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Lực</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phản</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lực</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cùng</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tác</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theo</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một</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đường</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thẳng</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cùng</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độ</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lớn</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nhưng</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ngược</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chiều</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hai</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lực</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vậy</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là</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hai</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lực</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trực</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đối</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342900" marR="0" indent="-342900">
              <a:lnSpc>
                <a:spcPct val="107000"/>
              </a:lnSpc>
              <a:spcBef>
                <a:spcPts val="0"/>
              </a:spcBef>
              <a:spcAft>
                <a:spcPts val="0"/>
              </a:spcAft>
              <a:buFontTx/>
              <a:buChar char="-"/>
            </a:pP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Lực</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phản</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lực</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b="1"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cân</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bằng</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nhau</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vì</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chúng</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đặt</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vào</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hai</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vật</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khác</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nhau</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Cặp</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lực</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phản</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lực</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là</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hai</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lực</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cùng</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loại</a:t>
            </a:r>
            <a:r>
              <a:rPr lang="en-US" sz="2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sz="2300" dirty="0">
              <a:effectLst/>
              <a:latin typeface="Arial" panose="020B0604020202020204" pitchFamily="34" charset="0"/>
              <a:ea typeface="游明朝" panose="02020400000000000000" pitchFamily="18" charset="-128"/>
              <a:cs typeface="Arial" panose="020B0604020202020204" pitchFamily="34" charset="0"/>
            </a:endParaRPr>
          </a:p>
        </p:txBody>
      </p:sp>
      <p:grpSp>
        <p:nvGrpSpPr>
          <p:cNvPr id="3" name="Group 2"/>
          <p:cNvGrpSpPr/>
          <p:nvPr/>
        </p:nvGrpSpPr>
        <p:grpSpPr>
          <a:xfrm>
            <a:off x="375149" y="469640"/>
            <a:ext cx="518742" cy="492626"/>
            <a:chOff x="501379" y="507464"/>
            <a:chExt cx="518742" cy="492626"/>
          </a:xfrm>
        </p:grpSpPr>
        <p:sp>
          <p:nvSpPr>
            <p:cNvPr id="20" name="Oval 19"/>
            <p:cNvSpPr/>
            <p:nvPr/>
          </p:nvSpPr>
          <p:spPr>
            <a:xfrm>
              <a:off x="501379" y="507464"/>
              <a:ext cx="518742" cy="492626"/>
            </a:xfrm>
            <a:prstGeom prst="ellipse">
              <a:avLst/>
            </a:prstGeom>
            <a:solidFill>
              <a:schemeClr val="bg1"/>
            </a:solidFill>
            <a:ln cmpd="thickThi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2227" b="89879" l="9494" r="98101">
                          <a14:foregroundMark x1="42405" y1="8097" x2="42405" y2="8097"/>
                          <a14:foregroundMark x1="54747" y1="5061" x2="54747" y2="5061"/>
                          <a14:foregroundMark x1="53481" y1="2227" x2="53481" y2="2227"/>
                          <a14:foregroundMark x1="92089" y1="39271" x2="92089" y2="39271"/>
                          <a14:foregroundMark x1="98101" y1="36437" x2="98101" y2="36437"/>
                        </a14:backgroundRemoval>
                      </a14:imgEffect>
                    </a14:imgLayer>
                  </a14:imgProps>
                </a:ext>
                <a:ext uri="{28A0092B-C50C-407E-A947-70E740481C1C}">
                  <a14:useLocalDpi xmlns:a14="http://schemas.microsoft.com/office/drawing/2010/main" val="0"/>
                </a:ext>
              </a:extLst>
            </a:blip>
            <a:srcRect r="-16970" b="22269"/>
            <a:stretch>
              <a:fillRect/>
            </a:stretch>
          </p:blipFill>
          <p:spPr>
            <a:xfrm flipH="1">
              <a:off x="539840" y="515015"/>
              <a:ext cx="480281" cy="442625"/>
            </a:xfrm>
            <a:prstGeom prst="rect">
              <a:avLst/>
            </a:prstGeom>
          </p:spPr>
        </p:pic>
      </p:grpSp>
      <p:sp>
        <p:nvSpPr>
          <p:cNvPr id="2" name="TextBox 1"/>
          <p:cNvSpPr txBox="1"/>
          <p:nvPr/>
        </p:nvSpPr>
        <p:spPr>
          <a:xfrm>
            <a:off x="9829800" y="5258495"/>
            <a:ext cx="457200" cy="369332"/>
          </a:xfrm>
          <a:prstGeom prst="rect">
            <a:avLst/>
          </a:prstGeom>
          <a:noFill/>
        </p:spPr>
        <p:txBody>
          <a:bodyPr wrap="square" rtlCol="0">
            <a:spAutoFit/>
          </a:bodyPr>
          <a:lstStyle/>
          <a:p>
            <a:r>
              <a:rPr lang="en-US">
                <a:solidFill>
                  <a:schemeClr val="bg1"/>
                </a:solidFill>
              </a:rPr>
              <a:t>A</a:t>
            </a:r>
            <a:endParaRPr lang="en-US">
              <a:solidFill>
                <a:schemeClr val="bg1"/>
              </a:solidFill>
            </a:endParaRPr>
          </a:p>
        </p:txBody>
      </p:sp>
      <p:pic>
        <p:nvPicPr>
          <p:cNvPr id="13" name="Picture 12" descr="Text&#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13333" t="14913" r="9166" b="60644"/>
          <a:stretch>
            <a:fillRect/>
          </a:stretch>
        </p:blipFill>
        <p:spPr>
          <a:xfrm>
            <a:off x="2669872" y="5004433"/>
            <a:ext cx="7185328" cy="1699755"/>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RESENTER_SHAPETEXTINFO" val="&lt;ShapeTextInfo&gt;&lt;TableIndex row=&quot;-1&quot; col=&quot;-1&quot;&gt;&lt;linesCount val=&quot;1&quot;/&gt;&lt;lineCharCount val=&quot;29&quot;/&gt;&lt;/TableIndex&gt;&lt;/ShapeTextInfo&gt;"/>
</p:tagLst>
</file>

<file path=ppt/tags/tag2.xml><?xml version="1.0" encoding="utf-8"?>
<p:tagLst xmlns:p="http://schemas.openxmlformats.org/presentationml/2006/main">
  <p:tag name="PRESENTER_SHAPETEXTINFO" val="&lt;ShapeTextInfo&gt;&lt;TableIndex row=&quot;-1&quot; col=&quot;-1&quot;&gt;&lt;linesCount val=&quot;1&quot;/&gt;&lt;lineCharCount val=&quot;29&quot;/&gt;&lt;/TableIndex&gt;&lt;/ShapeTextInfo&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4043</Words>
  <Application>WPS Presentation</Application>
  <PresentationFormat>Custom</PresentationFormat>
  <Paragraphs>143</Paragraphs>
  <Slides>13</Slides>
  <Notes>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13</vt:i4>
      </vt:variant>
    </vt:vector>
  </HeadingPairs>
  <TitlesOfParts>
    <vt:vector size="29" baseType="lpstr">
      <vt:lpstr>Arial</vt:lpstr>
      <vt:lpstr>SimSun</vt:lpstr>
      <vt:lpstr>Wingdings</vt:lpstr>
      <vt:lpstr>Times New Roman</vt:lpstr>
      <vt:lpstr>VNI-Times</vt:lpstr>
      <vt:lpstr>MS PGothic</vt:lpstr>
      <vt:lpstr>Calibri</vt:lpstr>
      <vt:lpstr>游明朝</vt:lpstr>
      <vt:lpstr>Yu Gothic UI Semilight</vt:lpstr>
      <vt:lpstr>Cambria Math</vt:lpstr>
      <vt:lpstr>Cambria Math</vt:lpstr>
      <vt:lpstr>Segoe Print</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Viet Chung</cp:lastModifiedBy>
  <cp:revision>248</cp:revision>
  <dcterms:created xsi:type="dcterms:W3CDTF">2007-10-27T08:09:00Z</dcterms:created>
  <dcterms:modified xsi:type="dcterms:W3CDTF">2025-09-06T23:01:20Z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0186FDCD1C01483AAC43B48FA41787FC_12</vt:lpwstr>
  </property>
  <property fmtid="{D5CDD505-2E9C-101B-9397-08002B2CF9AE}" pid="3" name="KSOProductBuildVer">
    <vt:lpwstr>1033-12.2.0.22549</vt:lpwstr>
  </property>
</Properties>
</file>